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351" r:id="rId3"/>
    <p:sldId id="464" r:id="rId4"/>
    <p:sldId id="350" r:id="rId5"/>
    <p:sldId id="418" r:id="rId6"/>
    <p:sldId id="430" r:id="rId7"/>
    <p:sldId id="447" r:id="rId8"/>
    <p:sldId id="449" r:id="rId9"/>
    <p:sldId id="353" r:id="rId10"/>
    <p:sldId id="450" r:id="rId11"/>
    <p:sldId id="451" r:id="rId12"/>
    <p:sldId id="452" r:id="rId13"/>
    <p:sldId id="438" r:id="rId14"/>
    <p:sldId id="439" r:id="rId15"/>
    <p:sldId id="440" r:id="rId16"/>
    <p:sldId id="454" r:id="rId17"/>
    <p:sldId id="455" r:id="rId18"/>
    <p:sldId id="456" r:id="rId19"/>
    <p:sldId id="473" r:id="rId20"/>
    <p:sldId id="457" r:id="rId21"/>
    <p:sldId id="444" r:id="rId22"/>
    <p:sldId id="458" r:id="rId23"/>
    <p:sldId id="459" r:id="rId24"/>
    <p:sldId id="474" r:id="rId25"/>
    <p:sldId id="478" r:id="rId26"/>
    <p:sldId id="462" r:id="rId27"/>
    <p:sldId id="475" r:id="rId28"/>
    <p:sldId id="465" r:id="rId29"/>
    <p:sldId id="471" r:id="rId30"/>
    <p:sldId id="466" r:id="rId31"/>
    <p:sldId id="467" r:id="rId32"/>
    <p:sldId id="468" r:id="rId33"/>
    <p:sldId id="476" r:id="rId34"/>
    <p:sldId id="479" r:id="rId35"/>
    <p:sldId id="477" r:id="rId36"/>
    <p:sldId id="480" r:id="rId37"/>
    <p:sldId id="481" r:id="rId38"/>
    <p:sldId id="489" r:id="rId39"/>
    <p:sldId id="490" r:id="rId40"/>
    <p:sldId id="566" r:id="rId41"/>
    <p:sldId id="472" r:id="rId42"/>
    <p:sldId id="501" r:id="rId43"/>
    <p:sldId id="487" r:id="rId44"/>
    <p:sldId id="463" r:id="rId45"/>
    <p:sldId id="469" r:id="rId46"/>
    <p:sldId id="43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9"/>
    <p:restoredTop sz="94674"/>
  </p:normalViewPr>
  <p:slideViewPr>
    <p:cSldViewPr snapToGrid="0" snapToObjects="1">
      <p:cViewPr varScale="1">
        <p:scale>
          <a:sx n="207" d="100"/>
          <a:sy n="2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1.9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161 510 7838,'-7'7'0,"-4"-3"54,-7-2 0,2-6 1,-3-2-1,2-2 181,2-2 0,1-6 0,1-2 0,1-3-64,3-2 0,6-3 1,-3-3-1,5-2-81,1 2 0,7-4 1,2-1-1,4 0-70,2-1 0,4 6 0,2-2 0,2 4-29,4 1 1,2 5-1,3 5 1,2 6-117,-1 6 0,4 2 0,0 4 0,1 3 45,-4 9 0,2 4 0,-3 10 0,0 2 100,-2 6 0,-4 1 0,-2 4 1,-6 1-9,-2 2 1,-4-1 0,-4-4-1,-4 1 199,-3-2 0,-4 0 0,-3-3 0,-4-4 90,-4-4 0,-9-6 0,-2-4 0,-3-2-17,-2-3 1,-7-4 0,-1-4 0,-3-4-253,1-4 0,2-8 1,-3-8-1,2-3-291,3-5 1,2-1-1,7 1 1,3 0-156,2-3 1,8 0 0,8 7 0,3 2 413,2 4 0,0-2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6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483 0 7816,'8'0'199,"-1"0"1,-13 6 0,1 3 0,1 3 0,-3 6 18,-3 4 1,-2 4 0,-3 4-1,0 7-88,1 5 1,-3 1 0,-2 8-1,-4 3 1,-1-1-182,-1 1 1,1-7 0,-6-4 0,3-2-65,3-2 0,-2-4 1,5-2-1,-1-2-253,1-6 0,1-1 0,2-6 0,-2-4 368,2-4 0,2 2 0,1-5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8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9347,'15'7'158,"1"1"0,4-4 1,4 4 28,4 4 0,6 6 0,1 0 1,1 1-99,0 0 1,8 3 0,-4-5 0,0-1-242,-3-1 1,6 2 0,-2 0-1,-2-2-1168,-2-5 1,4 2 1319,-2-3 0,4 2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3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542 0 7945,'-7'7'0,"-3"-2"0,2 2 40,-1 2 1,0 7 0,-2 3 0,3 3 273,1 5 0,-9 5 0,2 9 0,-4 1-252,-3 1 1,-1 11 0,-4-2 0,2 1-208,-2-4 0,0-1 0,0-6 0,2-3 87,-2-1 0,3 1 0,0-8 0,2-3-313,3 0 1,-3-3 0,2-2 0,1-3 370,1-1 0,-4-2 0,-1-3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5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 7945,'8'-13'622,"-1"1"-165,0 3 0,-4 4 0,6 5 0,3 1-418,1 3 0,3 4 0,4 5 0,4 0-91,3 0 1,8 2-1,0 2 1,3 3-17,2 1 0,2 2 0,4-6 0,1-1-74,2-1 0,4-4 0,-2-1 1,1-1 89,3 2 1,2 1 51,1 6 0,-22-8 0,0 0 0,1 3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6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615 0 7853,'-13'13'0,"-7"2"0,-5 2-83,2 5 0,-5 7 0,5 4 1,-1 3 230,-1 5 1,1 12-1,-5-1 1,0 2-51,0-1 1,-1-2 0,1-1-1,1-4-167,4-1 0,-3-3 0,3-6 0,2-3-315,3-1 0,-3-1 0,1-6 384,-2-3 0,-1 2 0,-5-4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7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80 7916,'13'-18'0,"-2"0"0,1 4 156,3 4 1,7 0 0,7 5 0,0 2-13,0 2 0,12 2 0,5 4 0,4 4 44,5 2 0,3 6 0,1 3 0,3-2-480,2 1 1,5-2 0,1-2 0,-33-7-1,-1 0-45,1 1 0,-1-1 0,2 2 1,0-2 84,31 5 1,3 6 0,-36-9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571 0 7884,'-15'0'-52,"1"0"1,0 1 0,3 4 111,2 4 1,0 2-1,0 4 1,2 2 120,1 5 1,-1 9 0,-4 6 0,1 8-107,-2 7 0,0 10 1,-3 0-1,7-30 0,0 1-41,-2 0 1,1-1 0,-2 7 0,0 0 0,-2-5 0,0 1 0,1 0 0,0 1-155,-1 1 0,0-1 0,-13 25 0,12-30 0,0 0 0,-12 26-320,0-5 0,-10 1 0,7-15 440,-1-4 0,-8-5 0,1-3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3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 7911,'32'-4'7,"-3"0"1,4-5-1,6 4 1,5 4 76,4 4 1,10 10-1,7 10 1,1 6 62,-31-12 1,0 1 0,-2-1 0,1 0 0,0 0 0,-1 0 0,2 1 0,-1-1-293,-1 0 0,0-1 1,2 0-1,1-1 1,27 7-1,-2-5-508,0-2 0,-3-8 325,1-3 0,-8 4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0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702 14 7963,'-7'-8'0,"-1"3"0,-6 6 40,-1 3 1,1 10-1,-3 9 1,-1 8 171,-1 7 1,-7 9-1,1 11 1,-1 5-199,14-31 1,0 0 0,-4 2-1,0 0 1,-14 26 0,16-28-1,-1-1-33,-11 30 1,11-30 0,0-1 0,-11 24 0,-1-5-49,0-3 0,1-4 1,0-5-1,1-5-269,0-5 0,2 1 0,0-10 1,2-4-809,3-4 1144,-5-4 0,0-6 0,-6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7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8544,'8'5'1378,"5"3"-1308,2 11 1,9 1-1,10 7 1,5 4-1,3 4-36,2 3 0,5 5 0,2 1 0,-1-2-130,0-1 1,3-3 0,-1-2 0,4-2-2518,4 3 2083,-26-22 1,0 2-1,26 20 1,-28-20 0,1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2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88 469 7843,'-11'-13'0,"0"0"167,-1 0 0,-4-2 0,7-1 1,-3-1 23,2 1 1,4-3 0,6 1 0,0-3-13,0-2 0,6-2 0,6-2 0,6-3-201,6 0 0,9 0 0,4 4 0,3 1-28,6 3 0,6-1 0,-2 7 0,1 3 3,-2 2 0,1 9 1,-5-3-1,1 5 171,-2 5-125,3 2 0,-17 12 0,5 4 137,-5 6 1,-5 5 0,-4 6 0,-3 2 42,-5 2 1,-8 4 0,0-4 0,-4 0-55,-1-3 1,-6 4 0,-4-9-1,-5-1 22,-4-2 1,-9-2 0,-8-5 0,-1-1-4,-3-3 0,-10-5 0,-3-8 0,-2-5 248,1-2-443,-3-2 1,7-6-153,-4-3 0,6-3-45,9-1 1,-1-4-252,11 0 0,-1-3 319,10 3 0,7 6 22,9-7 0,1 6 158,3-5 0,14-4 0,2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0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1 132 7898,'0'-14'1,"0"2"1,0-2 0,1 0 0,4-2-2,5-2 0,10-5 0,2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892 0 7810,'-34'17'16,"0"1"1,-5 4 0,7-2 0,2 5 155,4 7 0,3 4 1,-3 3-1,2 2 101,-2 2 1,3 3 0,-1 3 0,-2-3-216,-1-1 0,-3 3 1,1-4-1,0-2-99,-1-2 1,-4 0-1,0-1 1,2-2-109,0-1 0,3 0 0,0-7 0,0-3-677,0-3 1,-1-7 825,1 2 0,-7-4 0,-1-1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7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7878,'8'13'0,"-1"0"0,0-1 0,4-1 251,7 3 0,11-3 1,13 11-1,8 3-115,9 4 0,-24-11 0,2 1 0,-2 3 0,1 2 0,1-2 1,0 2-251,4 0 0,0 1 0,0 2 1,0 1-1,3 2 0,0-2 1,0 2-1,0-2-390,1 1 0,-1 0 0,7 5 0,-1 1 0,-5-2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2.5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92 6859,'0'-12'-884,"0"-2"927,0 1 1,0 4 0,1 2-66,4 2 1,-3-1 9,3 1 0,1 2 42,-1-5 0,7 5-74,-2-2 1,-2 4 43,1 1 0,-6 0 0,4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3.9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1 8528,'-7'7'256,"6"0"213,-4-2-318,4-4 1,2 5-1,4-6 58,5 0 1,-2 0 0,2 0-27,2 0 0,0-5 0,3 1-29,-1 1 0,-4 2 0,0 1-12,2 0 0,0 0 0,3 1 0,-1 2 84,1 1 1,-1 6 0,1-2-91,0-1 0,5 3 0,-1-4 0,-1 1 12,-2 3 1,-1 1 0,1-1-1,2-1-78,1 1 0,1 0 0,-4 0 1,2-1-27,1 1 1,6 0-1,-6 0 1,-1-1 16,-1 1 1,2 2 0,2 1 0,0 0 6,1 0 0,-2-2 0,-2 1 1,2-2 14,-2 0 1,3 5 0,0-5 0,0 5 10,0 2 0,4 0 0,-5-3 0,4 0-52,1 4 0,-2-4 1,2 4-1,-1-4-56,-1-1 0,4 0 0,-4 0 0,1 0-48,1 0 0,-1 5 1,3-1-1,-1-1 21,-1-2 0,-1 1 0,6 1 0,-3 1 36,-3-1 0,2 4 0,-4-3 0,0 0 67,4 2 1,-3-4 0,0 3 0,-1 0 61,1-1 1,-5 5-1,3-3 1,-1 0-49,-1 0 0,7 3 0,-3-4 0,1 3-10,1 2 1,-3 0-1,4 2 1,-1-1-29,1 4 1,-4-2-1,2-1 1,-2 2 0,1 1 1,-4 0 0,4-2-1,-2 0 68,-3 0 1,3 0 0,-1 0 0,-2 0-54,-2 0 1,3 1 0,1-1-1,-1 0-44,3 0 1,-5 5 0,6-1-1,-2-1 29,-3-1 1,3-2 0,-1 1-1,-1 3 18,2 0 1,-4 0 0,3-2-1,0 1-1,-1 2 0,6 3 0,-6-2 0,1 2-30,1 2 0,0 2 0,5 1 0,-3 0-19,-2 1 0,5-2 1,-2 2-1,2-2-22,-1-4 1,3 4-1,-5-3 1,5 1-35,2-1 0,-3 6 0,-1-5 1,-2 0 58,3 2 0,0-2 0,2 1 1,-1-3 88,-4 3 0,4-1 0,-3 1 0,2-3-49,2 2 1,1-2 0,-1 1 0,0 1-37,1 2 0,-1-1 0,0 1 0,0-2-100,0 1 1,4 6-1,-3-5 1,-2 0 87,0 0 0,-1 5 1,2-5-1,1 0 85,-1 0 1,-4 2 0,-1-5 0,2 3-6,1 1 1,2-1 0,1 0 0,-3 0-31,-2 2 0,2 2 1,-2-1-1,1 0-21,-2-3 1,4 9 0,-4-8 0,2 2 7,-1 0 1,0 1-1,-3 0 1,-1-2 16,0 2 0,3 1 1,-4-4-1,-1-1-12,3-4 1,-4 8 0,4-2-1,0 0-3,1 1 1,-3 0 0,4 1 0,0 2 18,-1-2 0,5-2 0,-3 1 0,0 0-23,0-3 1,2 5-1,-2-8 1,3 2-16,1 2 1,-2 1 0,-1-1 0,-1 0-22,0 0 0,3 0 0,2 1 0,-1-1 75,0 0 0,0 3 1,0 0-1,1-1-37,-1 1 1,0 0 0,0-3 0,0 1-43,1-1 1,-1 0-1,0 0 1,0 0 23,1 1 1,-1-1 0,0 0 0,1 0-28,-1 0 1,0 1 0,1-1 0,-1 0 38,0 0 0,0 4 1,0 1-1,1-2-22,-1-1 1,-2-2 0,0 1 0,-4-2 7,4 2 1,0 2 0,1 0 0,-2-3-52,-2-1 1,0 7 0,6-6 0,-1 2 40,0-1 0,0 1 0,1 1 0,-1 2 8,1-2 0,-1 3 0,0 0 0,0 1-9,0 3 1,1-2 0,-1 0 0,0-1 33,0 0 0,0-2 1,1 2-1,-1 1 69,0 0 1,0-5 0,0 1 0,1-2-97,-1-2 0,0 0 0,2 0 0,2 0-28,1 1 1,0 2 0,-3 0 0,1-2-46,2 2 0,5 5 0,-5-2 0,-1-1 27,-2-4 0,-2 2 0,0-7 0,1 2-28,-1-3 0,-1 2 0,-2-5 1,-2 0 0,2 1 0,1-6 0,1 1 0,-2-4-76,-1 1 0,-3-1 0,3-1 0,-5-5-26,1-3 1,-4 4-1,4 0 1,-1-2-705,-1-2 1,1-1 0,-5 2 0,-1 1-353,1 1 1,-1 0 0,-1-3 0,-2-2 1215,-1 2 0,0-2 0,5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4.9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44 963 7802,'-14'-5'1063,"1"1"-908,3-4 1,4-1 0,6-4 0,0 0-127,0 0 0,0-6 1,0-4-1,0-6-55,0-6 0,4-7 0,3-3 0,-1-2 64,1-2 0,4-2 0,-3-1 0,2 1 46,0 3 1,0 1-1,4 6 1,1 3-43,-1 0 1,3 6 0,1 3 0,1 5-102,-1 2 0,3 6 0,-1-3 0,-2 2 5,-2-1 1,-1 1 0,-1 4 0,1 1-63,0 3 0,-1 2 1,1 4 231,-1-1 0,1 5 1,0 8-10,-1 2 0,-5 7 1,1 1-1,2 1 22,1 3 1,2 1 0,0 0 0,3 0-108,2-1 0,4 9 1,-2-6-1,-1 1-33,0 1 1,3-2 0,-3 0 0,2 2-27,3 2 1,-5-4-1,0 2 1,-1-5-10,-1 0 1,3 1-1,-4-1 1,1-3-112,-1-1 1,-2-1 0,-3-6-1,-3 2-1574,-6-1 979,4-6 0,-12-1 752,-1-6 0,-13-6 0,-5-1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5.1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114 249 6954,'-27'4'-562,"2"0"0,-1 0 1200,6-4 1,8-1-1,8-2 11,8-1 1,10-11 0,11 2 0,2-1-399,2-1 0,11-2 0,2-2 0,2 0-268,3 0 0,5 2 0,-2 3 0,-1 2 23,-4-2 0,7 3 1,-10 1-1,1 1-6,-3-1 0,-1-2 0,5-1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9.9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39 7696,'-6'-7'-580,"4"-4"1,-4 7 324,6-4 55,0 5 200,0-3 0,6 6 0,2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1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0 7291,'-1'9'380,"-4"-1"1,3-3-52,-3 4 0,4-5-426,1 5 0,0-5 1,0 5 117,0 1 0,0 2 117,0 1 0,4 0 0,2 0-2,-3 0 1,-2 0 0,-1 0 0,0 0 35,0 0 0,0 5 1,2 0-1,1 3 11,2 2 1,0-3 0,-5 2 0,2 1-92,3 2 1,-2 0 0,5-2-1,0-3-37,0-1 0,-3 3 0,3-3 1,-1 1 26,-4 3 0,4-2 0,-3-1 0,1 0-50,2 0 1,-6 2 0,4 4-1,-3 0 99,-2 1 1,5 3 0,0 1 0,-2-1 20,-2 2 1,-1 0 0,0 6 0,0-2-27,0 0 1,0 5 0,0-8 0,0 3-66,0-2 1,0 0-1,2 2 1,2-3-30,0-1 1,1 3 0,-5-3 0,0 0-47,0 0 0,0 4 1,0-2-1,0 0 111,0 1 1,0 3-1,0 4 1,0-1 19,0 1 0,0 4 0,0-1 0,0 0-15,0 0 1,0 3-1,0-3 1,0 0 15,0 0 0,5 1 0,0-3 0,-1-2-54,3 1 1,-4 4-1,5-1 1,-1 0-59,-4 0 1,4 3 0,-1-5 0,1 1-48,-1 1 0,1-4 0,-4 3 1,2 0 52,-2 0 1,4 5 0,-1-1 0,0 1 15,1-1 0,-2 3 1,-3-3-1,1 1 54,2-1 1,1-3-1,-2-6 1,2 1-72,2-1 0,-3 1 1,5-3-1,1 0-47,2-3 0,2 1 1,0 4-1,-3-1 2,-2-3 0,6 7 0,-4-3 0,-1 2-148,2 0 1,0 2 0,2 2 0,-3 0 125,-2 0 0,4 3 1,-5-3-1,2 0 97,-1 0 1,4 0-1,-6-3 1,1 2 39,1-2 1,0 4 0,3 1 0,-2 0-26,-2 1 0,2-4 0,3 2 0,-1 1-38,-3 0 0,3-5 0,-3 2 1,3 0-22,1 0 0,0 4 0,-3-4 1,-2 2 9,3-2 1,-1 4 0,1-2 0,-3-2 3,3 2 1,0 2-1,2-4 1,-3 2 25,-1-2 1,-1 4 0,5-4 0,-3 0 4,-1 0 0,-6-2 0,6 6 0,0 0-43,-2-1 0,4 6 1,-6 0-1,2 0-10,3 3 0,-3 6 0,0-10 1,-1 2 6,-4 0 1,4-4 0,0 0-1,-1-2 3,0 1 0,4 0 1,-3 1-1,1-4-1,3 0 1,-3 1 0,2-2 0,0 0-15,-2 0 1,5 3 0,-5-3-1,1 2-30,1 2 1,0-2 0,3 1 0,-2-1 33,-1 0 1,-2 3-1,4-2 1,-3 2 11,3-2 0,-4 6 1,2-5-1,0-1 20,-2-2 1,3-2-1,-4-3 1,0 1-8,5 1 0,-3 5 1,0-3-1,1 0-4,-2 0 1,5 0 0,-5-3 0,2 1 3,-1 0 0,-3 2 1,1-2-1,1 1-10,0 1 1,1 0-1,0 4 1,-2-1 4,0 2 0,-6 3 1,5 1-1,-1-2-3,1 3 1,0-7-1,-3 4 1,2-2-30,-2-4 0,1 2 0,-1-7 0,2-4-18,-2 1 1,-2-6 0,1-1 0,2-4-99,0-1 1,3-4-1,-4-2 1,2 0-594,-2-4 0,1-4 1,-1-1-1714,2-2 1506,-1-1 1,-4-2-1,0-6 940,0-8 0,0-9 0,0-3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6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 1 7839,'-1'7'0,"-5"-3"0,-1 0 0,-3 0 195,0 4 1,7 0-58,-2 0 0,3 2 0,2 8 0,2 4 0,3 1-39,4-1 0,5 8 0,-1 1 0,-2 3-107,-2 2 1,1 6-1,5-3 1,0 2 56,-1-1 1,1-1 0,-1 0-1,1 1-93,0-1 1,-1 0-1,1-1 1,-1-4-224,1-3 0,-5-5 0,-2-3 0,-1-2-324,-4-2 0,-2-6 591,-1-4 0,0-24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1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59 441 7877,'-2'-20'0,"-3"3"0,-4 1 67,-4-1 1,3 1 0,2-5 41,1 2 1,2-3-1,5 4 1,0-3 37,0-2 1,7-1 0,4-3 0,5 2-413,4 4 0,11-7 0,-2 7 1,3 0 155,4 1 1,0 7 0,6-2 59,2 5 0,-3 7 1,9 0-1,-1 6 1,-1 6 36,-1 2 0,3 8 0,-5 4 0,-5 7 172,-2 4 1,-6 4 0,-8 3 0,-4 1 185,-4 1 0,-8 5 0,-2-2 1,-6 0-62,-6 3 1,-3 0-1,-11 1 1,-6-4-94,-6 0 0,-5-4 1,-7-8-1,0-3 338,0-4-440,-6-6 0,3-8 0,-5-9-118,1-2 1,-3-4-1,6-2 1,2-5-101,6-2 1,0-3 0,11 0 0,7-2-243,4-2 1,3-5 0,2 2 0,4-6-501,3-3 0,6-3 870,6-7 0,8-5 0,9-1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2.1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1 184 7897,'0'-13'0,"0"-2"0,0-1 170,0-1 0,0 4 1,1 4-1,2-1-50,3-2 0,10-1 0,-2 1 1,3 2-28,-1 2 0,4 4 1,0-4-1,4 2-43,2 4 0,-4-4 1,3 1-1,-1 2-68,-1 2 1,3 1 0,-5 0 0,-1 0-162,2 0 0,-2 6 1,-6 3 193,1 2 1,-6 2 0,0 0 0,-3 2 0,-3 1-42,-1 1 1,-2 6 0,-2-3 0,-2 2 38,-6 0 1,-3-4 0,-2 2 0,1-1 120,-1-3 1,-5 0-1,1 0 1,1 1-13,2-1 0,1-2 0,0-2 0,1-2 51,-1-1 0,6 0 0,0 4 44,3 0 0,1-4-228,5 0 1,6-3 0,5 4 0,1-6-119,3-3 1,6-1 0,4 0 0,2 0 78,2 0 0,5-4 0,2-1 0,0 3 23,-1 0 1,4-2 0,-3 0 0,0 2 23,0 5 0,-2 0 0,-5 7 0,-1 3 78,-4 3 1,2 6-1,-6-3 1,-4 1 119,-5 3 1,-2 6 0,-6 1 0,2 0 41,-2-3 0,-8-2 0,-5-2 0,-4-1-49,-6 1 1,-3-4 0,-6-2-1,0-2-86,0-2 0,-7-1 0,-3-2 0,-3-2 4,-2 3 1,0 0 0,0 4 0,0 1-490,0 1 1,2 1 0,2-5 0,4 0-404,4 0 1,0 0 0,9-1 0,2-2-268,6-2 1053,8-5 0,0 3 0,-1-6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44 484 7930,'-7'-26'-4,"-1"0"0,-2 0 0,2 0 0,2 0 0,2 1-57,3 3 1,1-7-1,1 1 1,5-2 207,3-2 0,11-3 1,4 5-1,6 1-181,4 1 1,2 8 0,5 2-1,2 5-180,2 4 0,2 4 0,-1 6 0,-1 3 124,-1 5 0,6 8 1,-9 7-1,-3 5 157,-6 6 1,1 4 0,-12 4 0,-2 5 171,-4 3 0,-11 2 1,2-1-1,-5 0 43,-1 0 0,-7 0 1,-4 0-1,-5-5 116,-4-3 1,-6-5 0,0-3-1,-4-4-165,-5-4 1,-4 0 0,4-12 0,-3-4-116,-2-2 0,-2-6 0,-2-2 0,2-6-101,2-9 0,1-6 0,9-9 1,4-2-202,3-5 0,10-2 0,8-4 1,3 0-687,2 2 1,7-3-1,4 9 870,7-1 0,-2 2 0,5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4.5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440 600 7831,'-43'4'221,"-4"1"577,-3-3-684,-1 0 1,13-2 0,0 0-86,3 0 0,5 0 1,7-2-1,2-2 1,4-6 40,0-6 1,4-6 0,4-8 0,3-5-179,5-3 1,2-5-1,5-3 4,3 0-37,11-2 1,2-3 0,10 4 57,1 3 0,5 9 1,8 6-1,1 6 1,3 5 69,2 4 1,2 7-1,4 2 1,-2 6 40,-2 8 1,0 6 0,-9 11 0,-4 2 102,-3 2 1,-6 5 0,-9 7-1,-9 5 164,-7 3 1,-6-5 0,-4 8-1,-6-4-81,-11-2 1,-6-4 0,-5-8 0,-3-5 605,-5-2-566,-10-8 0,2-2 0,-5-10-223,2-4 0,-4-2 1,2-6-1,0-8-439,2-10 0,-5-11 1,16-2-1,5-3-189,6-1 0,9-4 1,9-3-1,6 0 597,8-3 0,10-8 0,9-3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5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161 717 7904,'-16'-21'40,"-2"0"0,-3 1 1,-1 0-1,1-4 0,4 0 38,0-2 1,7-5 0,2 1-16,2 1 0,1-5 0,6 0 0,5-4 1,3-2 7,4 1 0,9 4 0,2 1 0,5-1-29,5 2 1,3-3 0,7 9-1,2 4-92,2 3 1,0 2 0,4 6 0,0 4-21,0 3 0,-5 7 0,3 5 0,-1 7 3,0 6 1,-2 6 0,-9 7 0,-3 3 55,-5 5 1,-7 3 0,-3-1 0,-5 2 131,-6-3 0,-3 6 0,-6-8 0,-1 3-22,-4-2 0,-8-1 1,-9-8-1,-4 0 216,-5 0 0,-6-2 0,-1-5 1,-3-3 24,-4-5 1,-7-2-1,2-2 1,-1-1-153,1-4 1,-2-2-1,6-6 1,6-2-125,3-2 1,7-2 0,7-4 0,3 2-171,2-3 0,6 1 0,4 0-738,2 1 0,3 1 1,7-4 843,6 3 0,3-2 0,1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8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658 561 7861,'-19'17'-9,"-1"0"1,-6 1 0,1-5 0,-2-2 82,-2-2 0,1 1 0,2-5-37,1-3 1,8 0 0,-9-2 0,7-2 0,1-2 73,1-4 0,3-10 0,1-5 1,3-5-126,5-2 0,3-13 0,2 1 0,2-4 16,3-2 0,3-3 1,8-2-1,4 3-21,4 4 1,7 4 0,1 7 0,0 6-4,0 5 0,7 6 0,2 6 1,4 4-16,4 3 1,1 5-1,-3 5 1,2 3 14,-2 4 1,-2 2 0,-2 2 0,-4 3 25,-5 2 1,-10 0 0,-4 5 0,-6 2 112,-4 3 0,-3-3 0,-9 7 0,-5 0 73,-8-1 0,-5 2 0,-11-4 1,-2-2-8,0-2 1,-13 1 0,1-9-1,-6-1-146,-4-6 0,-1-1 0,0-8 1,-1-1-113,-3-1 0,-2 2 0,4 0 1,1-1-280,3-2 1,-1-1 0,6 0 0,2 0 353,1 0 0,-4-6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4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440 1 7809,'0'13'-38,"0"0"0,-6 0 0,2 0 1,-1 2 9,-1 2 0,2 4 0,-4 6 1,0 2 190,0 1 1,-2 11 0,-4 0-1,-1 4-31,0 4 0,-1 5 1,-2 0-1,-1-4-33,1 2 1,-3-3 0,1 0 0,2-4-77,2-4 1,-3 4 0,-1-10 0,2-3-3,2-4 0,1-7 0,0-5 0,1-6-1067,-1-5 1,1-5 1045,-1-5 0,0-8 0,1-7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6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 7809,'10'-7'231,"-2"1"1,0 2-16,0-1 1,2 1 0,5 5-1,1 3-123,4 5 1,7 2 0,9-1 0,1-2-18,4 2 1,6-2 0,3-1 0,0-1-147,1-3 1,9 3 0,-1-2 0,0-1-245,2-2 1,1 3 0,1 1-1,0-2-853,4-2 1167,6-1 0,-7-5 0,8-3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hienjuho.com/courses/cse417t/hw1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38.png"/><Relationship Id="rId21" Type="http://schemas.openxmlformats.org/officeDocument/2006/relationships/image" Target="../media/image29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42.png"/><Relationship Id="rId50" Type="http://schemas.openxmlformats.org/officeDocument/2006/relationships/customXml" Target="../ink/ink25.xml"/><Relationship Id="rId55" Type="http://schemas.openxmlformats.org/officeDocument/2006/relationships/image" Target="../media/image46.png"/><Relationship Id="rId7" Type="http://schemas.openxmlformats.org/officeDocument/2006/relationships/image" Target="../media/image22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33.png"/><Relationship Id="rId11" Type="http://schemas.openxmlformats.org/officeDocument/2006/relationships/image" Target="../media/image24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7.png"/><Relationship Id="rId40" Type="http://schemas.openxmlformats.org/officeDocument/2006/relationships/customXml" Target="../ink/ink20.xml"/><Relationship Id="rId45" Type="http://schemas.openxmlformats.org/officeDocument/2006/relationships/image" Target="../media/image41.png"/><Relationship Id="rId53" Type="http://schemas.openxmlformats.org/officeDocument/2006/relationships/image" Target="../media/image45.png"/><Relationship Id="rId58" Type="http://schemas.openxmlformats.org/officeDocument/2006/relationships/customXml" Target="../ink/ink29.xml"/><Relationship Id="rId5" Type="http://schemas.openxmlformats.org/officeDocument/2006/relationships/image" Target="../media/image211.png"/><Relationship Id="rId61" Type="http://schemas.openxmlformats.org/officeDocument/2006/relationships/image" Target="../media/image49.png"/><Relationship Id="rId19" Type="http://schemas.openxmlformats.org/officeDocument/2006/relationships/image" Target="../media/image2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2.png"/><Relationship Id="rId30" Type="http://schemas.openxmlformats.org/officeDocument/2006/relationships/customXml" Target="../ink/ink15.xml"/><Relationship Id="rId35" Type="http://schemas.openxmlformats.org/officeDocument/2006/relationships/image" Target="../media/image36.png"/><Relationship Id="rId43" Type="http://schemas.openxmlformats.org/officeDocument/2006/relationships/image" Target="../media/image40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44.png"/><Relationship Id="rId3" Type="http://schemas.openxmlformats.org/officeDocument/2006/relationships/image" Target="../media/image15.png"/><Relationship Id="rId12" Type="http://schemas.openxmlformats.org/officeDocument/2006/relationships/customXml" Target="../ink/ink6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33" Type="http://schemas.openxmlformats.org/officeDocument/2006/relationships/image" Target="../media/image35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48.png"/><Relationship Id="rId20" Type="http://schemas.openxmlformats.org/officeDocument/2006/relationships/customXml" Target="../ink/ink10.xml"/><Relationship Id="rId41" Type="http://schemas.openxmlformats.org/officeDocument/2006/relationships/image" Target="../media/image39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43.png"/><Relationship Id="rId57" Type="http://schemas.openxmlformats.org/officeDocument/2006/relationships/image" Target="../media/image47.png"/><Relationship Id="rId10" Type="http://schemas.openxmlformats.org/officeDocument/2006/relationships/customXml" Target="../ink/ink5.xml"/><Relationship Id="rId31" Type="http://schemas.openxmlformats.org/officeDocument/2006/relationships/image" Target="../media/image34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4" Type="http://schemas.openxmlformats.org/officeDocument/2006/relationships/customXml" Target="../ink/ink2.xml"/><Relationship Id="rId9" Type="http://schemas.openxmlformats.org/officeDocument/2006/relationships/image" Target="../media/image2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190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1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8.png"/><Relationship Id="rId2" Type="http://schemas.openxmlformats.org/officeDocument/2006/relationships/image" Target="../media/image190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7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271.png"/><Relationship Id="rId7" Type="http://schemas.openxmlformats.org/officeDocument/2006/relationships/image" Target="../media/image490.png"/><Relationship Id="rId12" Type="http://schemas.openxmlformats.org/officeDocument/2006/relationships/image" Target="../media/image54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470.png"/><Relationship Id="rId15" Type="http://schemas.openxmlformats.org/officeDocument/2006/relationships/image" Target="../media/image12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280.png"/><Relationship Id="rId7" Type="http://schemas.openxmlformats.org/officeDocument/2006/relationships/image" Target="../media/image290.png"/><Relationship Id="rId12" Type="http://schemas.openxmlformats.org/officeDocument/2006/relationships/image" Target="../media/image3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30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50.png"/><Relationship Id="rId18" Type="http://schemas.openxmlformats.org/officeDocument/2006/relationships/image" Target="../media/image501.png"/><Relationship Id="rId26" Type="http://schemas.openxmlformats.org/officeDocument/2006/relationships/image" Target="../media/image52.tiff"/><Relationship Id="rId21" Type="http://schemas.openxmlformats.org/officeDocument/2006/relationships/image" Target="../media/image531.png"/><Relationship Id="rId7" Type="http://schemas.openxmlformats.org/officeDocument/2006/relationships/image" Target="../media/image390.png"/><Relationship Id="rId12" Type="http://schemas.openxmlformats.org/officeDocument/2006/relationships/image" Target="../media/image440.png"/><Relationship Id="rId17" Type="http://schemas.openxmlformats.org/officeDocument/2006/relationships/image" Target="../media/image491.png"/><Relationship Id="rId25" Type="http://schemas.openxmlformats.org/officeDocument/2006/relationships/image" Target="../media/image51.png"/><Relationship Id="rId16" Type="http://schemas.openxmlformats.org/officeDocument/2006/relationships/image" Target="../media/image481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430.png"/><Relationship Id="rId24" Type="http://schemas.openxmlformats.org/officeDocument/2006/relationships/image" Target="../media/image560.png"/><Relationship Id="rId5" Type="http://schemas.openxmlformats.org/officeDocument/2006/relationships/image" Target="../media/image370.png"/><Relationship Id="rId15" Type="http://schemas.openxmlformats.org/officeDocument/2006/relationships/image" Target="../media/image471.png"/><Relationship Id="rId23" Type="http://schemas.openxmlformats.org/officeDocument/2006/relationships/image" Target="../media/image551.png"/><Relationship Id="rId10" Type="http://schemas.openxmlformats.org/officeDocument/2006/relationships/image" Target="../media/image420.png"/><Relationship Id="rId19" Type="http://schemas.openxmlformats.org/officeDocument/2006/relationships/image" Target="../media/image75.png"/><Relationship Id="rId4" Type="http://schemas.openxmlformats.org/officeDocument/2006/relationships/image" Target="../media/image360.png"/><Relationship Id="rId9" Type="http://schemas.openxmlformats.org/officeDocument/2006/relationships/image" Target="../media/image410.png"/><Relationship Id="rId14" Type="http://schemas.openxmlformats.org/officeDocument/2006/relationships/image" Target="../media/image461.png"/><Relationship Id="rId22" Type="http://schemas.openxmlformats.org/officeDocument/2006/relationships/image" Target="../media/image541.png"/><Relationship Id="rId27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7" Type="http://schemas.openxmlformats.org/officeDocument/2006/relationships/image" Target="../media/image570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590.png"/><Relationship Id="rId10" Type="http://schemas.openxmlformats.org/officeDocument/2006/relationships/image" Target="../media/image12.png"/><Relationship Id="rId4" Type="http://schemas.openxmlformats.org/officeDocument/2006/relationships/image" Target="../media/image581.png"/><Relationship Id="rId9" Type="http://schemas.openxmlformats.org/officeDocument/2006/relationships/image" Target="../media/image3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7" Type="http://schemas.openxmlformats.org/officeDocument/2006/relationships/image" Target="../media/image1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590.png"/><Relationship Id="rId10" Type="http://schemas.openxmlformats.org/officeDocument/2006/relationships/image" Target="../media/image620.png"/><Relationship Id="rId9" Type="http://schemas.openxmlformats.org/officeDocument/2006/relationships/image" Target="../media/image3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11" Type="http://schemas.openxmlformats.org/officeDocument/2006/relationships/image" Target="../media/image610.png"/><Relationship Id="rId5" Type="http://schemas.openxmlformats.org/officeDocument/2006/relationships/image" Target="../media/image590.png"/><Relationship Id="rId10" Type="http://schemas.openxmlformats.org/officeDocument/2006/relationships/image" Target="../media/image620.png"/><Relationship Id="rId4" Type="http://schemas.openxmlformats.org/officeDocument/2006/relationships/image" Target="../media/image600.png"/><Relationship Id="rId9" Type="http://schemas.openxmlformats.org/officeDocument/2006/relationships/image" Target="../media/image3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4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Chien-Ju</a:t>
            </a:r>
            <a:r>
              <a:rPr lang="en-US" sz="3600" dirty="0"/>
              <a:t>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33A0-C173-8745-AF82-B825320C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the learning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37F11-7125-EB40-9058-24F70BAF5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07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9F3F00-4058-E442-96F4-CD2BF8404B78}"/>
              </a:ext>
            </a:extLst>
          </p:cNvPr>
          <p:cNvSpPr/>
          <p:nvPr/>
        </p:nvSpPr>
        <p:spPr>
          <a:xfrm>
            <a:off x="6817895" y="3128211"/>
            <a:ext cx="2919663" cy="213360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/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How to generally characterize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blipFill>
                <a:blip r:embed="rId3"/>
                <a:stretch>
                  <a:fillRect l="-2041" t="-9524" r="-45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41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Goal: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general approach:</a:t>
                </a:r>
              </a:p>
              <a:p>
                <a:pPr lvl="1"/>
                <a:r>
                  <a:rPr lang="en-US" dirty="0"/>
                  <a:t>Define an error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quantify how far away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sz="900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 major component of ML is </a:t>
                </a:r>
                <a:r>
                  <a:rPr lang="en-US" dirty="0">
                    <a:solidFill>
                      <a:srgbClr val="C00000"/>
                    </a:solidFill>
                  </a:rPr>
                  <a:t>optimization</a:t>
                </a:r>
                <a:endParaRPr lang="en-US" sz="1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usually defined in terms of a </a:t>
                </a:r>
                <a:r>
                  <a:rPr lang="en-US" dirty="0">
                    <a:solidFill>
                      <a:schemeClr val="accent2"/>
                    </a:solidFill>
                  </a:rPr>
                  <a:t>pointwise</a:t>
                </a:r>
                <a:r>
                  <a:rPr lang="en-US" dirty="0">
                    <a:solidFill>
                      <a:schemeClr val="tx1"/>
                    </a:solidFill>
                  </a:rPr>
                  <a:t> error function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Binary error (classification):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Squared error (regression):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  <a:blipFill>
                <a:blip r:embed="rId3"/>
                <a:stretch>
                  <a:fillRect l="-909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703FC97-0E35-3046-9882-51DCA24E01AC}"/>
              </a:ext>
            </a:extLst>
          </p:cNvPr>
          <p:cNvGrpSpPr/>
          <p:nvPr/>
        </p:nvGrpSpPr>
        <p:grpSpPr>
          <a:xfrm>
            <a:off x="274320" y="5838983"/>
            <a:ext cx="6096000" cy="956061"/>
            <a:chOff x="6687312" y="3237987"/>
            <a:chExt cx="6096000" cy="95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/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lvl="1">
                    <a:lnSpc>
                      <a:spcPct val="120000"/>
                    </a:lnSpc>
                  </a:pPr>
                  <a:r>
                    <a:rPr lang="en-US" dirty="0">
                      <a:solidFill>
                        <a:schemeClr val="accent1"/>
                      </a:solidFill>
                    </a:rPr>
                    <a:t>	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  <a:p>
                  <a:pPr lvl="1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  <a:blipFill>
                  <a:blip r:embed="rId4"/>
                  <a:stretch>
                    <a:fillRect t="-33333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9653895-6AB6-0543-80BD-6636309BB8E5}"/>
                </a:ext>
              </a:extLst>
            </p:cNvPr>
            <p:cNvSpPr/>
            <p:nvPr/>
          </p:nvSpPr>
          <p:spPr>
            <a:xfrm>
              <a:off x="7961376" y="3237987"/>
              <a:ext cx="3392424" cy="956061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9A0007-2AA4-A547-B4DE-0E7B104C6456}"/>
              </a:ext>
            </a:extLst>
          </p:cNvPr>
          <p:cNvSpPr/>
          <p:nvPr/>
        </p:nvSpPr>
        <p:spPr>
          <a:xfrm>
            <a:off x="6041136" y="5790202"/>
            <a:ext cx="6074182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general (bounded) error functions.</a:t>
            </a:r>
          </a:p>
        </p:txBody>
      </p:sp>
    </p:spTree>
    <p:extLst>
      <p:ext uri="{BB962C8B-B14F-4D97-AF65-F5344CB8AC3E}">
        <p14:creationId xmlns:p14="http://schemas.microsoft.com/office/powerpoint/2010/main" val="24694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896017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domain applications</a:t>
            </a:r>
          </a:p>
          <a:p>
            <a:r>
              <a:rPr lang="en-US" dirty="0"/>
              <a:t>Example: Fingerprint recognition </a:t>
            </a:r>
          </a:p>
          <a:p>
            <a:pPr lvl="1"/>
            <a:r>
              <a:rPr lang="en-US" dirty="0"/>
              <a:t>Input: fingerprints</a:t>
            </a:r>
          </a:p>
          <a:p>
            <a:pPr lvl="1"/>
            <a:r>
              <a:rPr lang="en-US" dirty="0"/>
              <a:t>Outputs: whether the person is authorized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296084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283855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283855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267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4393260"/>
                  </p:ext>
                </p:extLst>
              </p:nvPr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358768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916" r="-840" b="-30689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334382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334382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1852" r="-487719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34382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617820"/>
                  </p:ext>
                </p:extLst>
              </p:nvPr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481763"/>
                  </p:ext>
                </p:extLst>
              </p:nvPr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036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4088" y="1825624"/>
                <a:ext cx="11723160" cy="48960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Consideration 1: Properties of application problems</a:t>
                </a:r>
              </a:p>
              <a:p>
                <a:endParaRPr lang="en-US" dirty="0"/>
              </a:p>
              <a:p>
                <a:r>
                  <a:rPr lang="en-US" dirty="0"/>
                  <a:t>Consideration 2: Computation</a:t>
                </a:r>
              </a:p>
              <a:p>
                <a:pPr lvl="1"/>
                <a:r>
                  <a:rPr lang="en-US" dirty="0"/>
                  <a:t>ML algorithms are essentially performing </a:t>
                </a:r>
                <a:r>
                  <a:rPr lang="en-US" dirty="0">
                    <a:solidFill>
                      <a:schemeClr val="accent2"/>
                    </a:solidFill>
                  </a:rPr>
                  <a:t>optimization</a:t>
                </a:r>
                <a:r>
                  <a:rPr lang="en-US" dirty="0"/>
                  <a:t> (finding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smallest error)</a:t>
                </a: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Choose the error that is “easier” to optimize</a:t>
                </a:r>
              </a:p>
              <a:p>
                <a:pPr lvl="2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e.g., if the error function is continuous, differentiable, and convex, we usually have efficient algorithms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88" y="1825624"/>
                <a:ext cx="11723160" cy="4896017"/>
              </a:xfrm>
              <a:blipFill>
                <a:blip r:embed="rId2"/>
                <a:stretch>
                  <a:fillRect l="-86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83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294759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application problems</a:t>
            </a:r>
          </a:p>
          <a:p>
            <a:endParaRPr lang="en-US" dirty="0"/>
          </a:p>
          <a:p>
            <a:r>
              <a:rPr lang="en-US" dirty="0"/>
              <a:t>Consideration 2: Computation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Specifying the error function is part of setting up the learning problem</a:t>
            </a:r>
          </a:p>
          <a:p>
            <a:pPr lvl="1"/>
            <a:r>
              <a:rPr lang="en-US" dirty="0"/>
              <a:t>It impacts what you eventually learn</a:t>
            </a:r>
          </a:p>
        </p:txBody>
      </p:sp>
    </p:spTree>
    <p:extLst>
      <p:ext uri="{BB962C8B-B14F-4D97-AF65-F5344CB8AC3E}">
        <p14:creationId xmlns:p14="http://schemas.microsoft.com/office/powerpoint/2010/main" val="356762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700464" y="176463"/>
            <a:ext cx="4812631" cy="178067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620FC9-BD3C-694A-B421-3678C505FF9D}"/>
                  </a:ext>
                </a:extLst>
              </p:cNvPr>
              <p:cNvSpPr txBox="1"/>
              <p:nvPr/>
            </p:nvSpPr>
            <p:spPr>
              <a:xfrm>
                <a:off x="6586458" y="411877"/>
                <a:ext cx="4686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What 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800" b="1" dirty="0">
                    <a:solidFill>
                      <a:srgbClr val="00B050"/>
                    </a:solidFill>
                  </a:rPr>
                  <a:t> is not deterministic?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620FC9-BD3C-694A-B421-3678C505F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458" y="411877"/>
                <a:ext cx="4686155" cy="523220"/>
              </a:xfrm>
              <a:prstGeom prst="rect">
                <a:avLst/>
              </a:prstGeom>
              <a:blipFill>
                <a:blip r:embed="rId3"/>
                <a:stretch>
                  <a:fillRect l="-2703" t="-9302" r="-162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107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B444-8F52-C64E-BDEF-DF337F4D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056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if there doesn’t exist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stochastic instead of deterministic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(even if two customers have exactly the same attributes, one might be a good customer for bank, and the other might not be)</a:t>
                </a:r>
              </a:p>
              <a:p>
                <a:endParaRPr lang="en-US" dirty="0"/>
              </a:p>
              <a:p>
                <a:r>
                  <a:rPr lang="en-US" dirty="0"/>
                  <a:t>Common approach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a target function, define a target </a:t>
                </a:r>
                <a:r>
                  <a:rPr lang="en-US" b="1" u="sng" dirty="0"/>
                  <a:t>distribution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drawn from a conditional distribution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mean of the distribution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zero-mean noise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05655"/>
              </a:xfrm>
              <a:blipFill>
                <a:blip r:embed="rId2"/>
                <a:stretch>
                  <a:fillRect l="-965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8A940C-87A2-9B41-996D-960FEA8B4CEE}"/>
              </a:ext>
            </a:extLst>
          </p:cNvPr>
          <p:cNvSpPr/>
          <p:nvPr/>
        </p:nvSpPr>
        <p:spPr>
          <a:xfrm>
            <a:off x="6873342" y="5501223"/>
            <a:ext cx="4991139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noisy targets.</a:t>
            </a:r>
          </a:p>
        </p:txBody>
      </p:sp>
    </p:spTree>
    <p:extLst>
      <p:ext uri="{BB962C8B-B14F-4D97-AF65-F5344CB8AC3E}">
        <p14:creationId xmlns:p14="http://schemas.microsoft.com/office/powerpoint/2010/main" val="29077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35DFF-EF97-A34E-AC02-96C47AA1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881" y="793747"/>
            <a:ext cx="6933135" cy="60642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3247" y="147416"/>
            <a:ext cx="76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General Setup of (Supervised) Learning</a:t>
            </a:r>
          </a:p>
        </p:txBody>
      </p:sp>
    </p:spTree>
    <p:extLst>
      <p:ext uri="{BB962C8B-B14F-4D97-AF65-F5344CB8AC3E}">
        <p14:creationId xmlns:p14="http://schemas.microsoft.com/office/powerpoint/2010/main" val="1058235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2695-5588-9649-9E21-8DC17A1C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487B7-E388-3545-A36F-8ABBCBE22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38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B3F4-BF3E-F94D-B1CB-2DB0C715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76438-F1B7-0A4C-A4C8-5C084D5C9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4404"/>
            <a:ext cx="11110645" cy="5179610"/>
          </a:xfrm>
        </p:spPr>
        <p:txBody>
          <a:bodyPr>
            <a:normAutofit/>
          </a:bodyPr>
          <a:lstStyle/>
          <a:p>
            <a:r>
              <a:rPr lang="en-US" dirty="0"/>
              <a:t>Due: </a:t>
            </a:r>
            <a:r>
              <a:rPr lang="en-US" b="1" dirty="0"/>
              <a:t>September 23 (Friday), 2022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http://chienjuho.com/courses/cse417t/hw1.pdf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Two submission links: Report and Code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(The links will be up over the weekend)</a:t>
            </a:r>
          </a:p>
          <a:p>
            <a:pPr lvl="2"/>
            <a:r>
              <a:rPr lang="en-US" dirty="0"/>
              <a:t>Report: Answer all questions, including the implementation question</a:t>
            </a:r>
          </a:p>
          <a:p>
            <a:pPr lvl="3"/>
            <a:r>
              <a:rPr lang="en-US" b="1" dirty="0"/>
              <a:t>Grades are based on the report</a:t>
            </a:r>
          </a:p>
          <a:p>
            <a:pPr lvl="3"/>
            <a:endParaRPr lang="en-US" sz="200" dirty="0"/>
          </a:p>
          <a:p>
            <a:pPr lvl="2"/>
            <a:r>
              <a:rPr lang="en-US" dirty="0"/>
              <a:t>Code: Complete and submit </a:t>
            </a:r>
            <a:r>
              <a:rPr lang="en-US" b="1" dirty="0"/>
              <a:t>hw1.py </a:t>
            </a:r>
            <a:r>
              <a:rPr lang="en-US" dirty="0"/>
              <a:t>for Problem 2</a:t>
            </a:r>
          </a:p>
          <a:p>
            <a:pPr lvl="3"/>
            <a:r>
              <a:rPr lang="en-US" dirty="0"/>
              <a:t>The code will only be used for correctness checking (when in doubts) and plagiarism checking</a:t>
            </a:r>
          </a:p>
          <a:p>
            <a:pPr lvl="3"/>
            <a:endParaRPr lang="en-US" sz="200" dirty="0"/>
          </a:p>
          <a:p>
            <a:pPr lvl="1"/>
            <a:endParaRPr lang="en-US" dirty="0"/>
          </a:p>
          <a:p>
            <a:pPr lvl="1"/>
            <a:r>
              <a:rPr lang="en-US" dirty="0"/>
              <a:t>Reserve time if you never used </a:t>
            </a:r>
            <a:r>
              <a:rPr lang="en-US" dirty="0" err="1"/>
              <a:t>Gradescope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Make sure to </a:t>
            </a:r>
            <a:r>
              <a:rPr lang="en-US" b="1" dirty="0"/>
              <a:t>specify the pages for each problem</a:t>
            </a:r>
            <a:r>
              <a:rPr lang="en-US" dirty="0"/>
              <a:t>. You </a:t>
            </a:r>
            <a:r>
              <a:rPr lang="en-US" b="1" dirty="0"/>
              <a:t>won’t get points </a:t>
            </a:r>
            <a:r>
              <a:rPr lang="en-US" dirty="0"/>
              <a:t>otherwise</a:t>
            </a:r>
          </a:p>
        </p:txBody>
      </p:sp>
    </p:spTree>
    <p:extLst>
      <p:ext uri="{BB962C8B-B14F-4D97-AF65-F5344CB8AC3E}">
        <p14:creationId xmlns:p14="http://schemas.microsoft.com/office/powerpoint/2010/main" val="1091490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36923" cy="1325563"/>
          </a:xfrm>
        </p:spPr>
        <p:txBody>
          <a:bodyPr/>
          <a:lstStyle/>
          <a:p>
            <a:r>
              <a:rPr lang="en-US" dirty="0"/>
              <a:t>Revisit the “Multi-Hypothesis”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  <a:blipFill>
                <a:blip r:embed="rId2"/>
                <a:stretch>
                  <a:fillRect l="-1086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120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B18B56-720B-C046-A2E9-56A0A374B2A0}"/>
              </a:ext>
            </a:extLst>
          </p:cNvPr>
          <p:cNvSpPr txBox="1">
            <a:spLocks/>
          </p:cNvSpPr>
          <p:nvPr/>
        </p:nvSpPr>
        <p:spPr>
          <a:xfrm>
            <a:off x="831850" y="884420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/>
                  <a:t> is infinite?</a:t>
                </a:r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/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don’t seem to carry any meanings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  <a:blipFill>
                <a:blip r:embed="rId3"/>
                <a:stretch>
                  <a:fillRect l="-122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363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8980" cy="1325563"/>
          </a:xfrm>
        </p:spPr>
        <p:txBody>
          <a:bodyPr/>
          <a:lstStyle/>
          <a:p>
            <a:r>
              <a:rPr lang="en-US" dirty="0"/>
              <a:t>Key Intuitions in </a:t>
            </a:r>
            <a:r>
              <a:rPr lang="en-US"/>
              <a:t>the Multi-Hypothesis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endParaRPr lang="en-US" sz="13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sz="1200" b="0" i="1" dirty="0">
                  <a:solidFill>
                    <a:srgbClr val="FF0000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Union bound considers the </a:t>
                </a:r>
                <a:r>
                  <a:rPr lang="en-US" dirty="0">
                    <a:solidFill>
                      <a:srgbClr val="FF0000"/>
                    </a:solidFill>
                  </a:rPr>
                  <a:t>worst case: Bad events don’t overlap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/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/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557235" y="3801210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(Union Bound)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9C2278-3E2D-4C49-BAC1-6D64A4B7F72E}"/>
              </a:ext>
            </a:extLst>
          </p:cNvPr>
          <p:cNvSpPr/>
          <p:nvPr/>
        </p:nvSpPr>
        <p:spPr>
          <a:xfrm>
            <a:off x="1199092" y="3722275"/>
            <a:ext cx="652182" cy="619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Bad Events Overlap?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Oftentimes, they overlap a lot!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0FEE4-EA79-A248-B7CA-EFD99EB4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80" y="2300894"/>
            <a:ext cx="3319671" cy="2858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1395" y="2391105"/>
            <a:ext cx="644240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two linear separators on the left make </a:t>
            </a:r>
          </a:p>
          <a:p>
            <a:r>
              <a:rPr lang="en-US" sz="2800" dirty="0"/>
              <a:t>the same predictions for most points.</a:t>
            </a:r>
          </a:p>
          <a:p>
            <a:endParaRPr lang="en-US" sz="2800" dirty="0"/>
          </a:p>
          <a:p>
            <a:r>
              <a:rPr lang="en-US" sz="2800" dirty="0"/>
              <a:t>If it’s a bad event for one, it’s likely to be </a:t>
            </a:r>
          </a:p>
          <a:p>
            <a:r>
              <a:rPr lang="en-US" sz="2800" dirty="0"/>
              <a:t>a bad event for the other.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Recall: Informally, you can interpret “bad event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as the event that we</a:t>
                </a:r>
              </a:p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draw a “unrepresentative dataset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1148" t="-3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/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blipFill>
                <a:blip r:embed="rId4"/>
                <a:stretch>
                  <a:fillRect l="-804" t="-6667" b="-2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9C56-489E-F147-ACA0-A0AACE7C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14:cNvPr>
              <p14:cNvContentPartPr/>
              <p14:nvPr/>
            </p14:nvContentPartPr>
            <p14:xfrm>
              <a:off x="1019315" y="3608860"/>
              <a:ext cx="237130" cy="239532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842" y="3593395"/>
                <a:ext cx="267716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14:cNvPr>
              <p14:cNvContentPartPr/>
              <p14:nvPr/>
            </p14:nvContentPartPr>
            <p14:xfrm>
              <a:off x="945464" y="4338498"/>
              <a:ext cx="300240" cy="253693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984" y="4323046"/>
                <a:ext cx="330840" cy="283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14:cNvPr>
              <p14:cNvContentPartPr/>
              <p14:nvPr/>
            </p14:nvContentPartPr>
            <p14:xfrm>
              <a:off x="1813958" y="3990960"/>
              <a:ext cx="294332" cy="305056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8505" y="3975491"/>
                <a:ext cx="324520" cy="335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14:cNvPr>
              <p14:cNvContentPartPr/>
              <p14:nvPr/>
            </p14:nvContentPartPr>
            <p14:xfrm>
              <a:off x="1503513" y="3067872"/>
              <a:ext cx="263448" cy="328577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8037" y="3052380"/>
                <a:ext cx="294040" cy="359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14:cNvPr>
              <p14:cNvContentPartPr/>
              <p14:nvPr/>
            </p14:nvContentPartPr>
            <p14:xfrm>
              <a:off x="2055922" y="5020613"/>
              <a:ext cx="300240" cy="23953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0442" y="5005148"/>
                <a:ext cx="330840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14:cNvPr>
              <p14:cNvContentPartPr/>
              <p14:nvPr/>
            </p14:nvContentPartPr>
            <p14:xfrm>
              <a:off x="2971949" y="3435331"/>
              <a:ext cx="337031" cy="29137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6466" y="3419863"/>
                <a:ext cx="367637" cy="321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14:cNvPr>
              <p14:cNvContentPartPr/>
              <p14:nvPr/>
            </p14:nvContentPartPr>
            <p14:xfrm>
              <a:off x="3340401" y="4366819"/>
              <a:ext cx="395038" cy="23953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24930" y="4351354"/>
                <a:ext cx="425259" cy="269743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1FE1870-4CED-C940-89E6-FC94AAAE0C12}"/>
              </a:ext>
            </a:extLst>
          </p:cNvPr>
          <p:cNvGrpSpPr/>
          <p:nvPr/>
        </p:nvGrpSpPr>
        <p:grpSpPr>
          <a:xfrm>
            <a:off x="1540304" y="4610672"/>
            <a:ext cx="410883" cy="343218"/>
            <a:chOff x="2617507" y="4557538"/>
            <a:chExt cx="550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14:cNvPr>
                <p14:cNvContentPartPr/>
                <p14:nvPr/>
              </p14:nvContentPartPr>
              <p14:xfrm>
                <a:off x="2730187" y="4557538"/>
                <a:ext cx="212040" cy="514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5067" y="4542418"/>
                  <a:ext cx="2426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14:cNvPr>
                <p14:cNvContentPartPr/>
                <p14:nvPr/>
              </p14:nvContentPartPr>
              <p14:xfrm>
                <a:off x="2617507" y="4846978"/>
                <a:ext cx="550800" cy="56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2027" y="4831858"/>
                  <a:ext cx="58104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B6E4FF4-A27B-CC4C-9259-23FC0CF1F5C6}"/>
              </a:ext>
            </a:extLst>
          </p:cNvPr>
          <p:cNvGrpSpPr/>
          <p:nvPr/>
        </p:nvGrpSpPr>
        <p:grpSpPr>
          <a:xfrm>
            <a:off x="2182409" y="2837460"/>
            <a:ext cx="879236" cy="362419"/>
            <a:chOff x="3478267" y="1897858"/>
            <a:chExt cx="117864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14:cNvPr>
                <p14:cNvContentPartPr/>
                <p14:nvPr/>
              </p14:nvContentPartPr>
              <p14:xfrm>
                <a:off x="4360267" y="1989658"/>
                <a:ext cx="240120" cy="451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4787" y="1974178"/>
                  <a:ext cx="270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14:cNvPr>
                <p14:cNvContentPartPr/>
                <p14:nvPr/>
              </p14:nvContentPartPr>
              <p14:xfrm>
                <a:off x="4303747" y="2116378"/>
                <a:ext cx="353160" cy="155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88627" y="2101258"/>
                  <a:ext cx="383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14:cNvPr>
                <p14:cNvContentPartPr/>
                <p14:nvPr/>
              </p14:nvContentPartPr>
              <p14:xfrm>
                <a:off x="3527587" y="1897858"/>
                <a:ext cx="261360" cy="480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2467" y="1882378"/>
                  <a:ext cx="2919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14:cNvPr>
                <p14:cNvContentPartPr/>
                <p14:nvPr/>
              </p14:nvContentPartPr>
              <p14:xfrm>
                <a:off x="3478267" y="2102338"/>
                <a:ext cx="459000" cy="169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62787" y="2087218"/>
                  <a:ext cx="4896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EC16FF-93A0-B34F-8141-FB6F77054C41}"/>
              </a:ext>
            </a:extLst>
          </p:cNvPr>
          <p:cNvGrpSpPr/>
          <p:nvPr/>
        </p:nvGrpSpPr>
        <p:grpSpPr>
          <a:xfrm>
            <a:off x="2898098" y="3952318"/>
            <a:ext cx="421356" cy="315376"/>
            <a:chOff x="4437667" y="3570058"/>
            <a:chExt cx="56484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14:cNvPr>
                <p14:cNvContentPartPr/>
                <p14:nvPr/>
              </p14:nvContentPartPr>
              <p14:xfrm>
                <a:off x="4529467" y="3570058"/>
                <a:ext cx="296640" cy="473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14347" y="3554578"/>
                  <a:ext cx="3272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14:cNvPr>
                <p14:cNvContentPartPr/>
                <p14:nvPr/>
              </p14:nvContentPartPr>
              <p14:xfrm>
                <a:off x="4437667" y="3696778"/>
                <a:ext cx="564840" cy="127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22547" y="3681658"/>
                  <a:ext cx="5954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15CC7F-A29A-E540-8DA7-7A8467E9975E}"/>
              </a:ext>
            </a:extLst>
          </p:cNvPr>
          <p:cNvGrpSpPr/>
          <p:nvPr/>
        </p:nvGrpSpPr>
        <p:grpSpPr>
          <a:xfrm>
            <a:off x="4040245" y="3811190"/>
            <a:ext cx="442303" cy="432982"/>
            <a:chOff x="5968747" y="3358378"/>
            <a:chExt cx="59292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14:cNvPr>
                <p14:cNvContentPartPr/>
                <p14:nvPr/>
              </p14:nvContentPartPr>
              <p14:xfrm>
                <a:off x="6039307" y="3358378"/>
                <a:ext cx="275400" cy="649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24187" y="3342898"/>
                  <a:ext cx="30600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14:cNvPr>
                <p14:cNvContentPartPr/>
                <p14:nvPr/>
              </p14:nvContentPartPr>
              <p14:xfrm>
                <a:off x="5968747" y="3613978"/>
                <a:ext cx="592920" cy="189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53627" y="3598498"/>
                  <a:ext cx="6235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B14312-32F1-AA42-92B9-C9982AF5ADB8}"/>
              </a:ext>
            </a:extLst>
          </p:cNvPr>
          <p:cNvGrpSpPr/>
          <p:nvPr/>
        </p:nvGrpSpPr>
        <p:grpSpPr>
          <a:xfrm>
            <a:off x="3640372" y="3171318"/>
            <a:ext cx="331660" cy="367219"/>
            <a:chOff x="5432707" y="2398618"/>
            <a:chExt cx="44460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14:cNvPr>
                <p14:cNvContentPartPr/>
                <p14:nvPr/>
              </p14:nvContentPartPr>
              <p14:xfrm>
                <a:off x="5432707" y="2398618"/>
                <a:ext cx="339120" cy="55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17227" y="2383498"/>
                  <a:ext cx="36936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14:cNvPr>
                <p14:cNvContentPartPr/>
                <p14:nvPr/>
              </p14:nvContentPartPr>
              <p14:xfrm>
                <a:off x="5474827" y="2539738"/>
                <a:ext cx="402480" cy="32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9707" y="2524618"/>
                  <a:ext cx="43308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810867-00B9-2D4D-838C-DA2EE1321CE6}"/>
              </a:ext>
            </a:extLst>
          </p:cNvPr>
          <p:cNvGrpSpPr/>
          <p:nvPr/>
        </p:nvGrpSpPr>
        <p:grpSpPr>
          <a:xfrm>
            <a:off x="3335030" y="4982451"/>
            <a:ext cx="384565" cy="367219"/>
            <a:chOff x="5023387" y="5115178"/>
            <a:chExt cx="51552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14:cNvPr>
                <p14:cNvContentPartPr/>
                <p14:nvPr/>
              </p14:nvContentPartPr>
              <p14:xfrm>
                <a:off x="5390227" y="5192578"/>
                <a:ext cx="28440" cy="70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75107" y="5177458"/>
                  <a:ext cx="59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14:cNvPr>
                <p14:cNvContentPartPr/>
                <p14:nvPr/>
              </p14:nvContentPartPr>
              <p14:xfrm>
                <a:off x="5079907" y="5115178"/>
                <a:ext cx="430920" cy="529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64427" y="5099698"/>
                  <a:ext cx="46116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14:cNvPr>
                <p14:cNvContentPartPr/>
                <p14:nvPr/>
              </p14:nvContentPartPr>
              <p14:xfrm>
                <a:off x="5023387" y="5291578"/>
                <a:ext cx="515520" cy="37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08267" y="5276098"/>
                  <a:ext cx="545760" cy="40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14:cNvPr>
              <p14:cNvContentPartPr/>
              <p14:nvPr/>
            </p14:nvContentPartPr>
            <p14:xfrm>
              <a:off x="1140163" y="2583287"/>
              <a:ext cx="26587" cy="33122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714" y="2567806"/>
                <a:ext cx="57126" cy="63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14:cNvPr>
              <p14:cNvContentPartPr/>
              <p14:nvPr/>
            </p14:nvContentPartPr>
            <p14:xfrm>
              <a:off x="1156008" y="2588087"/>
              <a:ext cx="2621326" cy="3194324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40529" y="2572607"/>
                <a:ext cx="2651564" cy="3224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14:cNvPr>
              <p14:cNvContentPartPr/>
              <p14:nvPr/>
            </p14:nvContentPartPr>
            <p14:xfrm>
              <a:off x="4029771" y="5642484"/>
              <a:ext cx="328975" cy="346818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14277" y="5626998"/>
                <a:ext cx="359602" cy="377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14:cNvPr>
              <p14:cNvContentPartPr/>
              <p14:nvPr/>
            </p14:nvContentPartPr>
            <p14:xfrm>
              <a:off x="4036216" y="5768011"/>
              <a:ext cx="262374" cy="94325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20740" y="5752530"/>
                <a:ext cx="292966" cy="124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07A464FB-5788-F44D-8F46-532AE6FBC721}"/>
              </a:ext>
            </a:extLst>
          </p:cNvPr>
          <p:cNvGrpSpPr/>
          <p:nvPr/>
        </p:nvGrpSpPr>
        <p:grpSpPr>
          <a:xfrm>
            <a:off x="2050820" y="2461121"/>
            <a:ext cx="568522" cy="3636187"/>
            <a:chOff x="3301867" y="1333378"/>
            <a:chExt cx="762120" cy="54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560" cy="21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14827" y="1317898"/>
                  <a:ext cx="37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34040" cy="4991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14827" y="1317898"/>
                  <a:ext cx="764640" cy="50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14:cNvPr>
                <p14:cNvContentPartPr/>
                <p14:nvPr/>
              </p14:nvContentPartPr>
              <p14:xfrm>
                <a:off x="3301867" y="6300298"/>
                <a:ext cx="127440" cy="454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86747" y="6285178"/>
                  <a:ext cx="1576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14:cNvPr>
                <p14:cNvContentPartPr/>
                <p14:nvPr/>
              </p14:nvContentPartPr>
              <p14:xfrm>
                <a:off x="3343987" y="6229738"/>
                <a:ext cx="401760" cy="55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28867" y="6214618"/>
                  <a:ext cx="432360" cy="588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B4D675-8A30-5F4D-9918-62CE88C1D500}"/>
              </a:ext>
            </a:extLst>
          </p:cNvPr>
          <p:cNvSpPr txBox="1"/>
          <p:nvPr/>
        </p:nvSpPr>
        <p:spPr>
          <a:xfrm>
            <a:off x="5425162" y="2410733"/>
            <a:ext cx="56755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this dataset, </a:t>
            </a:r>
          </a:p>
          <a:p>
            <a:r>
              <a:rPr lang="en-US" sz="3200" dirty="0"/>
              <a:t>any difference between </a:t>
            </a:r>
            <a:r>
              <a:rPr lang="en-US" sz="3200" dirty="0">
                <a:solidFill>
                  <a:schemeClr val="accent2"/>
                </a:solidFill>
              </a:rPr>
              <a:t>A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B050"/>
                </a:solidFill>
              </a:rPr>
              <a:t>B</a:t>
            </a:r>
            <a:r>
              <a:rPr lang="en-US" sz="3200" dirty="0"/>
              <a:t>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2A51C2-37DA-174A-93D1-3AF6E523CEC5}"/>
              </a:ext>
            </a:extLst>
          </p:cNvPr>
          <p:cNvSpPr txBox="1"/>
          <p:nvPr/>
        </p:nvSpPr>
        <p:spPr>
          <a:xfrm>
            <a:off x="5425162" y="3727029"/>
            <a:ext cx="684398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  <a:p>
            <a:r>
              <a:rPr lang="en-US" sz="3200" dirty="0"/>
              <a:t>For this dataset, probably no difference.</a:t>
            </a:r>
          </a:p>
          <a:p>
            <a:endParaRPr lang="en-US" sz="3200" dirty="0"/>
          </a:p>
          <a:p>
            <a:r>
              <a:rPr lang="en-US" sz="3200" dirty="0"/>
              <a:t>They make the same prediction for </a:t>
            </a:r>
            <a:br>
              <a:rPr lang="en-US" sz="3200" dirty="0"/>
            </a:br>
            <a:r>
              <a:rPr lang="en-US" sz="3200" dirty="0"/>
              <a:t>every data point in this dataset.</a:t>
            </a:r>
          </a:p>
        </p:txBody>
      </p:sp>
    </p:spTree>
    <p:extLst>
      <p:ext uri="{BB962C8B-B14F-4D97-AF65-F5344CB8AC3E}">
        <p14:creationId xmlns:p14="http://schemas.microsoft.com/office/powerpoint/2010/main" val="21283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AF5E-7EF9-A342-90AC-8F707CB4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define “data-dependent” hypothesis, call it </a:t>
                </a:r>
                <a:r>
                  <a:rPr lang="en-US" dirty="0">
                    <a:solidFill>
                      <a:schemeClr val="accent2"/>
                    </a:solidFill>
                  </a:rPr>
                  <a:t>dichotomy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→{−1,+1}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endParaRPr lang="en-US" altLang="zh-TW" dirty="0"/>
              </a:p>
              <a:p>
                <a:r>
                  <a:rPr lang="en-US" dirty="0"/>
                  <a:t>A dichotomy for a set of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Assign either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for each of the data points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(divide the data points into two groups)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Why dichotomies?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It helps us count “effective number of hypothesis” (to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  <a:blipFill>
                <a:blip r:embed="rId2"/>
                <a:stretch>
                  <a:fillRect l="-1086" t="-2036" b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796A92D-F97E-794E-90BE-836E9518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36" y="2304287"/>
            <a:ext cx="6248400" cy="1298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330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Formal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</p:spPr>
            <p:txBody>
              <a:bodyPr/>
              <a:lstStyle/>
              <a:p>
                <a:r>
                  <a:rPr lang="en-US" u="sng" dirty="0"/>
                  <a:t>Dichotomies</a:t>
                </a:r>
              </a:p>
              <a:p>
                <a:pPr lvl="1"/>
                <a:r>
                  <a:rPr lang="en-US" dirty="0"/>
                  <a:t>Informally, consider a dichotomy as a “data-dependent” hypothesis</a:t>
                </a:r>
              </a:p>
              <a:p>
                <a:pPr lvl="1"/>
                <a:r>
                  <a:rPr lang="en-US" dirty="0"/>
                  <a:t>Characterized by both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1200" b="0" i="1" dirty="0">
                    <a:latin typeface="Cambria Math" panose="02040503050406030204" pitchFamily="18" charset="0"/>
                  </a:rPr>
                </a:br>
                <a:br>
                  <a:rPr lang="en-US" sz="200" b="0" i="1" dirty="0">
                    <a:latin typeface="Cambria Math" panose="02040503050406030204" pitchFamily="18" charset="0"/>
                  </a:rPr>
                </a:b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The set of possible prediction combinations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can induce on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Growth function</a:t>
                </a:r>
              </a:p>
              <a:p>
                <a:pPr lvl="1"/>
                <a:r>
                  <a:rPr lang="en-US" dirty="0"/>
                  <a:t>Largest number of dichotomies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induce across all possible data sets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  <a:blipFill>
                <a:blip r:embed="rId2"/>
                <a:stretch>
                  <a:fillRect l="-97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336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Rays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points are in one-dimensional space</a:t>
                </a:r>
              </a:p>
              <a:p>
                <a:r>
                  <a:rPr lang="en-US" dirty="0"/>
                  <a:t>Positive rays</a:t>
                </a:r>
                <a:r>
                  <a:rPr lang="en-US" dirty="0">
                    <a:solidFill>
                      <a:schemeClr val="accent1"/>
                    </a:solidFill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  <a:blipFill>
                <a:blip r:embed="rId3"/>
                <a:stretch>
                  <a:fillRect l="-1086" t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9CCA7A4-9E9E-0A48-8770-689D69481CAF}"/>
              </a:ext>
            </a:extLst>
          </p:cNvPr>
          <p:cNvGrpSpPr/>
          <p:nvPr/>
        </p:nvGrpSpPr>
        <p:grpSpPr>
          <a:xfrm>
            <a:off x="1921935" y="3064932"/>
            <a:ext cx="6295473" cy="1671855"/>
            <a:chOff x="1921935" y="3064933"/>
            <a:chExt cx="7315200" cy="22784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DC0A48F-FE17-2A48-BA00-7B5BD4E0A63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688753"/>
              <a:chOff x="3869268" y="4141358"/>
              <a:chExt cx="7315200" cy="688753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3061C30-C7B2-EE47-AD66-4DBE81ECC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12CF5D5-EDC1-9141-8392-AE505F6E2E1E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77BF750-5B88-714D-996F-64A02ED3547E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2E367ED-35AE-6043-8D7D-C03BBA88EF1E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80C77B-AE16-E24E-98D5-2A0554D6E54D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5395F29-385D-BF4D-A9FA-178B49CCE22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9F6345-140E-624C-BF54-DA563A2E63DD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BAA8E0-1E73-CA45-936F-E3741FF58787}"/>
                  </a:ext>
                </a:extLst>
              </p:cNvPr>
              <p:cNvSpPr txBox="1"/>
              <p:nvPr/>
            </p:nvSpPr>
            <p:spPr>
              <a:xfrm>
                <a:off x="8303684" y="4141358"/>
                <a:ext cx="389467" cy="4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…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C3DC68-D9F8-A243-8A7F-848CCC584E65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D2ACED6-D62A-6542-A79F-0AAE911ABC07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C08BE87-F9FD-1040-84E3-93C6D45489D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64A1FB-011D-D942-8FD8-316A9F3B828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075082"/>
              <a:chOff x="3869268" y="3420695"/>
              <a:chExt cx="7315200" cy="2075083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AB8C470-238B-5340-820C-3D3A720F0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5ECBD81-C1DA-0840-B6E8-CE1EA58EB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194D51F-BE64-1D43-949F-ECB2FD7E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206C86-3008-6145-9D61-0AB3A1051C3F}"/>
                </a:ext>
              </a:extLst>
            </p:cNvPr>
            <p:cNvSpPr txBox="1"/>
            <p:nvPr/>
          </p:nvSpPr>
          <p:spPr>
            <a:xfrm>
              <a:off x="5168901" y="3064933"/>
              <a:ext cx="1070505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D83095-301B-1141-A119-6F7D8FE6C420}"/>
                </a:ext>
              </a:extLst>
            </p:cNvPr>
            <p:cNvSpPr txBox="1"/>
            <p:nvPr/>
          </p:nvSpPr>
          <p:spPr>
            <a:xfrm>
              <a:off x="3570782" y="3064933"/>
              <a:ext cx="1029526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/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  <a:blipFill>
                <a:blip r:embed="rId14"/>
                <a:stretch>
                  <a:fillRect l="-1871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/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  <a:blipFill>
                <a:blip r:embed="rId15"/>
                <a:stretch>
                  <a:fillRect l="-1663" t="-23810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3725469-0599-3146-8FE7-D0A1F9AE0C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255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Rays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points are in one-dimensional space</a:t>
                </a:r>
              </a:p>
              <a:p>
                <a:r>
                  <a:rPr lang="en-US" dirty="0"/>
                  <a:t>Positive rays</a:t>
                </a:r>
                <a:r>
                  <a:rPr lang="en-US" dirty="0">
                    <a:solidFill>
                      <a:schemeClr val="accent1"/>
                    </a:solidFill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  <a:blipFill>
                <a:blip r:embed="rId3"/>
                <a:stretch>
                  <a:fillRect l="-1086" t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9CCA7A4-9E9E-0A48-8770-689D69481CAF}"/>
              </a:ext>
            </a:extLst>
          </p:cNvPr>
          <p:cNvGrpSpPr/>
          <p:nvPr/>
        </p:nvGrpSpPr>
        <p:grpSpPr>
          <a:xfrm>
            <a:off x="1921935" y="3064932"/>
            <a:ext cx="6295473" cy="1671855"/>
            <a:chOff x="1921935" y="3064933"/>
            <a:chExt cx="7315200" cy="22784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DC0A48F-FE17-2A48-BA00-7B5BD4E0A63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688753"/>
              <a:chOff x="3869268" y="4141358"/>
              <a:chExt cx="7315200" cy="688753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3061C30-C7B2-EE47-AD66-4DBE81ECC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12CF5D5-EDC1-9141-8392-AE505F6E2E1E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77BF750-5B88-714D-996F-64A02ED3547E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2E367ED-35AE-6043-8D7D-C03BBA88EF1E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80C77B-AE16-E24E-98D5-2A0554D6E54D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5395F29-385D-BF4D-A9FA-178B49CCE22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9F6345-140E-624C-BF54-DA563A2E63DD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BAA8E0-1E73-CA45-936F-E3741FF58787}"/>
                  </a:ext>
                </a:extLst>
              </p:cNvPr>
              <p:cNvSpPr txBox="1"/>
              <p:nvPr/>
            </p:nvSpPr>
            <p:spPr>
              <a:xfrm>
                <a:off x="8303684" y="4141358"/>
                <a:ext cx="389467" cy="4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…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C3DC68-D9F8-A243-8A7F-848CCC584E65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D2ACED6-D62A-6542-A79F-0AAE911ABC07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C08BE87-F9FD-1040-84E3-93C6D45489D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64A1FB-011D-D942-8FD8-316A9F3B828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075082"/>
              <a:chOff x="3869268" y="3420695"/>
              <a:chExt cx="7315200" cy="2075083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AB8C470-238B-5340-820C-3D3A720F0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5ECBD81-C1DA-0840-B6E8-CE1EA58EB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194D51F-BE64-1D43-949F-ECB2FD7E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206C86-3008-6145-9D61-0AB3A1051C3F}"/>
                </a:ext>
              </a:extLst>
            </p:cNvPr>
            <p:cNvSpPr txBox="1"/>
            <p:nvPr/>
          </p:nvSpPr>
          <p:spPr>
            <a:xfrm>
              <a:off x="5168901" y="3064933"/>
              <a:ext cx="1070505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D83095-301B-1141-A119-6F7D8FE6C420}"/>
                </a:ext>
              </a:extLst>
            </p:cNvPr>
            <p:cNvSpPr txBox="1"/>
            <p:nvPr/>
          </p:nvSpPr>
          <p:spPr>
            <a:xfrm>
              <a:off x="3570782" y="3064933"/>
              <a:ext cx="1029526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/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  <a:blipFill>
                <a:blip r:embed="rId14"/>
                <a:stretch>
                  <a:fillRect l="-1871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117BE6-CA0A-3945-BC65-A608CF3D03D6}"/>
                  </a:ext>
                </a:extLst>
              </p:cNvPr>
              <p:cNvSpPr/>
              <p:nvPr/>
            </p:nvSpPr>
            <p:spPr>
              <a:xfrm>
                <a:off x="7554345" y="5334723"/>
                <a:ext cx="27215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117BE6-CA0A-3945-BC65-A608CF3D0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345" y="5334723"/>
                <a:ext cx="2721514" cy="523220"/>
              </a:xfrm>
              <a:prstGeom prst="rect">
                <a:avLst/>
              </a:prstGeom>
              <a:blipFill>
                <a:blip r:embed="rId1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/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  <a:blipFill>
                <a:blip r:embed="rId16"/>
                <a:stretch>
                  <a:fillRect l="-1663" t="-23810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5107D7-FC93-384F-B509-42E8F5B4E890}"/>
                  </a:ext>
                </a:extLst>
              </p:cNvPr>
              <p:cNvSpPr/>
              <p:nvPr/>
            </p:nvSpPr>
            <p:spPr>
              <a:xfrm>
                <a:off x="1385111" y="5550473"/>
                <a:ext cx="3911648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+1,+1,…,+1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−1,+1,…,+1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b="0" dirty="0">
                    <a:solidFill>
                      <a:schemeClr val="accent1"/>
                    </a:solidFill>
                  </a:rPr>
                  <a:t>                                       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(−1,−1,…,−1)}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5107D7-FC93-384F-B509-42E8F5B4E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111" y="5550473"/>
                <a:ext cx="3911648" cy="1200329"/>
              </a:xfrm>
              <a:prstGeom prst="rect">
                <a:avLst/>
              </a:prstGeom>
              <a:blipFill>
                <a:blip r:embed="rId17"/>
                <a:stretch>
                  <a:fillRect t="-4211" b="-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AFCEE41E-86E2-0A41-A0A0-914D43ED38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8435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2768"/>
                <a:ext cx="10515600" cy="50481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Intervals </a:t>
                </a:r>
              </a:p>
              <a:p>
                <a:pPr lvl="1"/>
                <a:r>
                  <a:rPr lang="en-US" dirty="0"/>
                  <a:t>Data points are in one-dimensional space</a:t>
                </a:r>
              </a:p>
              <a:p>
                <a:pPr lvl="1"/>
                <a:r>
                  <a:rPr lang="en-US" dirty="0"/>
                  <a:t>Choose two thresholds. Predict +1 within the interval, -1 outside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Convex Sets</a:t>
                </a:r>
              </a:p>
              <a:p>
                <a:pPr lvl="1"/>
                <a:r>
                  <a:rPr lang="en-US" dirty="0"/>
                  <a:t>Data points are in 2-dimensional space</a:t>
                </a:r>
              </a:p>
              <a:p>
                <a:pPr lvl="1"/>
                <a:r>
                  <a:rPr lang="en-US" dirty="0"/>
                  <a:t>Hypothesis is represented by a convex set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2768"/>
                <a:ext cx="10515600" cy="5048165"/>
              </a:xfrm>
              <a:blipFill>
                <a:blip r:embed="rId3"/>
                <a:stretch>
                  <a:fillRect l="-1086" t="-2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46417BD-0DE8-5042-8152-5D04D092BEE9}"/>
              </a:ext>
            </a:extLst>
          </p:cNvPr>
          <p:cNvGrpSpPr/>
          <p:nvPr/>
        </p:nvGrpSpPr>
        <p:grpSpPr>
          <a:xfrm>
            <a:off x="3118105" y="3020492"/>
            <a:ext cx="6409943" cy="1463148"/>
            <a:chOff x="3172969" y="2763989"/>
            <a:chExt cx="7315200" cy="248435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121E7DF-C60F-6846-ADA8-837BFD74B7F7}"/>
                </a:ext>
              </a:extLst>
            </p:cNvPr>
            <p:cNvGrpSpPr/>
            <p:nvPr/>
          </p:nvGrpSpPr>
          <p:grpSpPr>
            <a:xfrm>
              <a:off x="3172969" y="3944033"/>
              <a:ext cx="7315200" cy="638640"/>
              <a:chOff x="3869268" y="4141358"/>
              <a:chExt cx="7315200" cy="638640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440B844-A83A-9F46-B8BC-0AF2457CDE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18FA7F8-B838-7F46-8BAC-D6FC194E647A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F2E04E3-149F-C747-B95D-40156646B657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D78F459-787C-BC49-9C01-837A2A9280AF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7E909B8-920A-A240-A0EB-3A1C76774B09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0EC0B30-5FF0-4F42-BEB4-1026DC5E66FE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CA25119-E766-A642-A0EE-22D7F2176977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EE52BC4-3DF0-AC4F-9659-A7C7C2F9A806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C7CA0C2-4151-7C44-94D0-8D6A13E7D41F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D725877-FFD7-B340-A392-0BFCD5246E8F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AA37561-C957-7747-AEA9-24EB8A1D13B3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29F5E28-B5B2-A248-8B75-70492F44E639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379E57A-5A9F-054D-BC1C-29497AEA4C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6"/>
                    <a:ext cx="38946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CFB77994-9257-584C-ADAC-8E2059689739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4A6E620-E93B-364C-91C0-1F9358E4E6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6"/>
                    <a:ext cx="38946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5305AA90-3B15-3843-A94D-50B3D1205F1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98D6F9A-DEFD-834E-8737-0690933825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6"/>
                    <a:ext cx="38946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8E52023-F1F2-ED47-AAB4-DF5552B1F85D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32B81E9-72F9-D34B-8752-1F119483E5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A128369-51B7-6747-9A18-EDD0FBD2E7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0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E5DB689-130A-BA46-A151-3BD8B6160A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0" y="4410666"/>
                    <a:ext cx="38946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50ED126-0426-7247-8B5E-0D0D45ED58A0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13A872A-6BDE-E94D-B6F2-A40023A48E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6"/>
                    <a:ext cx="38946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AF98EED-6682-154C-9C6F-4B4BB0E1F8DD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E7276918-BF13-B24A-9682-F5AA804445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6"/>
                    <a:ext cx="38946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3287D7C-7F95-4944-81D7-26A6845EDE02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3"/>
                    <a:ext cx="5530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B271285-CCB5-5A40-ADE4-A110A9368D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3"/>
                    <a:ext cx="55300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55271C7-22DB-8A48-ADE6-768631558AF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5" y="4406753"/>
                    <a:ext cx="621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E44D195-62E5-FD44-B15F-397FAA46F2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5" y="4406753"/>
                    <a:ext cx="621193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C53BC9D-902D-EB4D-852D-F95B02FF7182}"/>
                </a:ext>
              </a:extLst>
            </p:cNvPr>
            <p:cNvGrpSpPr/>
            <p:nvPr/>
          </p:nvGrpSpPr>
          <p:grpSpPr>
            <a:xfrm>
              <a:off x="3172969" y="3223370"/>
              <a:ext cx="7315200" cy="2024969"/>
              <a:chOff x="3869268" y="3420695"/>
              <a:chExt cx="7315200" cy="2024969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6EC2D15-E609-004F-8346-50CE52B02917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024969"/>
                <a:chOff x="3869268" y="3420695"/>
                <a:chExt cx="7315200" cy="2024969"/>
              </a:xfrm>
            </p:grpSpPr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18A3AABD-545A-3742-AB55-6FF22A0189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34730400-B09D-BE43-98FA-148605783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45D59A81-16B7-5F48-9512-3EC7C64551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BF9EE75-490D-6C4A-985E-9ABBC8108D6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3" y="5076332"/>
                      <a:ext cx="389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81FF5466-423D-9349-A9F2-0720B243EBC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3" y="5076332"/>
                      <a:ext cx="389467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EBCCCF2-FDFE-104A-919B-F2DE9331B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3F954B37-62E0-0B4F-B1E0-F0096CF6DA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3" y="5076332"/>
                      <a:ext cx="389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BF88D6DA-ACE4-F441-B6BD-374D5A5BC1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3" y="5076332"/>
                      <a:ext cx="389467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2CBFD3D-654E-5B43-BB1C-B965FDF84719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F6458C-4B32-064D-B612-75BDD3F6C0DB}"/>
                </a:ext>
              </a:extLst>
            </p:cNvPr>
            <p:cNvSpPr txBox="1"/>
            <p:nvPr/>
          </p:nvSpPr>
          <p:spPr>
            <a:xfrm>
              <a:off x="7002174" y="2763989"/>
              <a:ext cx="1130631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A894266-1827-5647-BE7B-2EF3448DDED3}"/>
                </a:ext>
              </a:extLst>
            </p:cNvPr>
            <p:cNvSpPr txBox="1"/>
            <p:nvPr/>
          </p:nvSpPr>
          <p:spPr>
            <a:xfrm>
              <a:off x="4780474" y="2777598"/>
              <a:ext cx="108574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2D9CB06-F374-8842-BD06-17595AFBF9A4}"/>
                </a:ext>
              </a:extLst>
            </p:cNvPr>
            <p:cNvSpPr txBox="1"/>
            <p:nvPr/>
          </p:nvSpPr>
          <p:spPr>
            <a:xfrm>
              <a:off x="8983026" y="2780373"/>
              <a:ext cx="108574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237304-9F25-A541-9B2D-5CEA3429E090}"/>
              </a:ext>
            </a:extLst>
          </p:cNvPr>
          <p:cNvGrpSpPr/>
          <p:nvPr/>
        </p:nvGrpSpPr>
        <p:grpSpPr>
          <a:xfrm>
            <a:off x="7731182" y="5064473"/>
            <a:ext cx="2106973" cy="1758476"/>
            <a:chOff x="1707848" y="3429000"/>
            <a:chExt cx="2986860" cy="2492829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92D7BEA-856D-EE4A-A796-9F95BCB0AEED}"/>
                </a:ext>
              </a:extLst>
            </p:cNvPr>
            <p:cNvSpPr/>
            <p:nvPr/>
          </p:nvSpPr>
          <p:spPr>
            <a:xfrm>
              <a:off x="1707848" y="3429000"/>
              <a:ext cx="2155372" cy="2492829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Predict +1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2E244BE-1062-C442-A283-7EFA837A114D}"/>
                </a:ext>
              </a:extLst>
            </p:cNvPr>
            <p:cNvSpPr txBox="1"/>
            <p:nvPr/>
          </p:nvSpPr>
          <p:spPr>
            <a:xfrm>
              <a:off x="3581400" y="4490748"/>
              <a:ext cx="1113308" cy="392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Predict -1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EBF91705-C0B8-104F-A69E-F26CA483F7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189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58E8-0D68-484F-93FD-E7CF6F45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6E0ED-149B-8944-899F-6B7A88E2B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67416" cy="47894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Tentative schedule of TA office hours (starting next Monday)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60 minutes per session; </a:t>
            </a:r>
            <a:r>
              <a:rPr lang="en-US" dirty="0">
                <a:solidFill>
                  <a:schemeClr val="accent2"/>
                </a:solidFill>
              </a:rPr>
              <a:t>In-person</a:t>
            </a:r>
            <a:r>
              <a:rPr lang="en-US" dirty="0"/>
              <a:t> office hours are highlighted in </a:t>
            </a:r>
            <a:r>
              <a:rPr lang="en-US" dirty="0">
                <a:solidFill>
                  <a:schemeClr val="accent2"/>
                </a:solidFill>
              </a:rPr>
              <a:t>orange</a:t>
            </a:r>
          </a:p>
          <a:p>
            <a:r>
              <a:rPr lang="en-US" dirty="0"/>
              <a:t>Please follow </a:t>
            </a:r>
            <a:r>
              <a:rPr lang="en-US" b="1" dirty="0"/>
              <a:t>Piazza</a:t>
            </a:r>
            <a:r>
              <a:rPr lang="en-US" dirty="0"/>
              <a:t> for additional information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(location, zoom link,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etc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dirty="0"/>
              <a:t>Recommendation: Try to utilize the office hour early (way ahead of deadlines), you are likely to get more of TAs’ time this way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240EDC-AAF4-9D49-BF49-6AFF7FE36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496172"/>
              </p:ext>
            </p:extLst>
          </p:nvPr>
        </p:nvGraphicFramePr>
        <p:xfrm>
          <a:off x="1148679" y="2086551"/>
          <a:ext cx="9007912" cy="2359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9044">
                  <a:extLst>
                    <a:ext uri="{9D8B030D-6E8A-4147-A177-3AD203B41FA5}">
                      <a16:colId xmlns:a16="http://schemas.microsoft.com/office/drawing/2014/main" val="2662148146"/>
                    </a:ext>
                  </a:extLst>
                </a:gridCol>
                <a:gridCol w="2509998">
                  <a:extLst>
                    <a:ext uri="{9D8B030D-6E8A-4147-A177-3AD203B41FA5}">
                      <a16:colId xmlns:a16="http://schemas.microsoft.com/office/drawing/2014/main" val="1481930389"/>
                    </a:ext>
                  </a:extLst>
                </a:gridCol>
                <a:gridCol w="2669557">
                  <a:extLst>
                    <a:ext uri="{9D8B030D-6E8A-4147-A177-3AD203B41FA5}">
                      <a16:colId xmlns:a16="http://schemas.microsoft.com/office/drawing/2014/main" val="2006146507"/>
                    </a:ext>
                  </a:extLst>
                </a:gridCol>
                <a:gridCol w="2479313">
                  <a:extLst>
                    <a:ext uri="{9D8B030D-6E8A-4147-A177-3AD203B41FA5}">
                      <a16:colId xmlns:a16="http://schemas.microsoft.com/office/drawing/2014/main" val="2062402569"/>
                    </a:ext>
                  </a:extLst>
                </a:gridCol>
              </a:tblGrid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9:30am Asher </a:t>
                      </a:r>
                      <a:r>
                        <a:rPr lang="en-US" sz="2000" b="0" dirty="0" err="1">
                          <a:effectLst/>
                          <a:latin typeface="Calibri" panose="020F0502020204030204" pitchFamily="34" charset="0"/>
                        </a:rPr>
                        <a:t>Baraban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3pm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Qihang</a:t>
                      </a: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Zhao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b="0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546801251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10am Di Huang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1pm Andrew Ruttenberg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4pm Quinn Wai Wong 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754534315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1pm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Wenxuan</a:t>
                      </a: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Zhu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3pm William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Sepesi</a:t>
                      </a:r>
                      <a:endParaRPr lang="en-US" sz="2000" b="0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effectLst/>
                          <a:latin typeface="Calibri" panose="020F0502020204030204" pitchFamily="34" charset="0"/>
                        </a:rPr>
                        <a:t>4:30pm Sylvia Tang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991745777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11:30am Yuan Liu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4pm Elyse Tang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7pm </a:t>
                      </a:r>
                      <a:r>
                        <a:rPr lang="en-US" sz="2000" b="0" dirty="0" err="1">
                          <a:effectLst/>
                          <a:latin typeface="Calibri" panose="020F0502020204030204" pitchFamily="34" charset="0"/>
                        </a:rPr>
                        <a:t>Fankun</a:t>
                      </a:r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 Zen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968690147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Friday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11am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Riggie</a:t>
                      </a: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Kong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3pm Nan Huang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5:30pm Weiwei Ma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060716554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effectLst/>
                          <a:latin typeface="Calibri" panose="020F0502020204030204" pitchFamily="34" charset="0"/>
                        </a:rPr>
                        <a:t>Sunday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Noon Jonathan Ma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1:30pm Kenneth Li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781002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87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E99A32-1F8E-7F4A-B8BD-9B1728FBE6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Intervals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E99A32-1F8E-7F4A-B8BD-9B1728FBE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E3140-A9BA-6548-A07F-48B24F51B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E3140-A9BA-6548-A07F-48B24F51B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592BD9F-A294-CD4E-9BB3-D70228133899}"/>
              </a:ext>
            </a:extLst>
          </p:cNvPr>
          <p:cNvGrpSpPr/>
          <p:nvPr/>
        </p:nvGrpSpPr>
        <p:grpSpPr>
          <a:xfrm>
            <a:off x="1356361" y="2926001"/>
            <a:ext cx="7315200" cy="638640"/>
            <a:chOff x="3869268" y="4141358"/>
            <a:chExt cx="7315200" cy="63864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5697A78-57FC-7244-BADC-1D4F7EA9581C}"/>
                </a:ext>
              </a:extLst>
            </p:cNvPr>
            <p:cNvCxnSpPr>
              <a:cxnSpLocks/>
            </p:cNvCxnSpPr>
            <p:nvPr/>
          </p:nvCxnSpPr>
          <p:spPr>
            <a:xfrm>
              <a:off x="3869268" y="4258291"/>
              <a:ext cx="73152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7691EF3-72E6-3A4D-8CA7-601AB4388C8B}"/>
                </a:ext>
              </a:extLst>
            </p:cNvPr>
            <p:cNvSpPr/>
            <p:nvPr/>
          </p:nvSpPr>
          <p:spPr>
            <a:xfrm>
              <a:off x="4419600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6E90B47-E7BC-0B41-8F13-BF336F1CEABA}"/>
                </a:ext>
              </a:extLst>
            </p:cNvPr>
            <p:cNvSpPr/>
            <p:nvPr/>
          </p:nvSpPr>
          <p:spPr>
            <a:xfrm>
              <a:off x="5088467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FCB7DC0-9A1B-3846-B178-9F29A3B68310}"/>
                </a:ext>
              </a:extLst>
            </p:cNvPr>
            <p:cNvSpPr/>
            <p:nvPr/>
          </p:nvSpPr>
          <p:spPr>
            <a:xfrm>
              <a:off x="5757334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02AD72-AA1B-D343-8920-C2FC35C0D172}"/>
                </a:ext>
              </a:extLst>
            </p:cNvPr>
            <p:cNvSpPr/>
            <p:nvPr/>
          </p:nvSpPr>
          <p:spPr>
            <a:xfrm>
              <a:off x="6447367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537223C-AF07-094E-961B-AF04016C53AB}"/>
                </a:ext>
              </a:extLst>
            </p:cNvPr>
            <p:cNvSpPr/>
            <p:nvPr/>
          </p:nvSpPr>
          <p:spPr>
            <a:xfrm>
              <a:off x="7116234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0CB6AD-FBD5-B743-B19D-4693D485E291}"/>
                </a:ext>
              </a:extLst>
            </p:cNvPr>
            <p:cNvSpPr/>
            <p:nvPr/>
          </p:nvSpPr>
          <p:spPr>
            <a:xfrm>
              <a:off x="7785101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963E6C-BBEA-8C4A-AB1E-42BF48EE40D8}"/>
                </a:ext>
              </a:extLst>
            </p:cNvPr>
            <p:cNvSpPr txBox="1"/>
            <p:nvPr/>
          </p:nvSpPr>
          <p:spPr>
            <a:xfrm>
              <a:off x="8303685" y="4141358"/>
              <a:ext cx="389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27579C-2145-0743-9978-7E9233C3E31D}"/>
                </a:ext>
              </a:extLst>
            </p:cNvPr>
            <p:cNvSpPr/>
            <p:nvPr/>
          </p:nvSpPr>
          <p:spPr>
            <a:xfrm>
              <a:off x="9076269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1C859D-A95A-4543-8C69-598694C7D1FA}"/>
                </a:ext>
              </a:extLst>
            </p:cNvPr>
            <p:cNvSpPr/>
            <p:nvPr/>
          </p:nvSpPr>
          <p:spPr>
            <a:xfrm>
              <a:off x="9745136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EF80299-C4F7-1B48-8AA1-03F84B7D5B77}"/>
                </a:ext>
              </a:extLst>
            </p:cNvPr>
            <p:cNvSpPr/>
            <p:nvPr/>
          </p:nvSpPr>
          <p:spPr>
            <a:xfrm>
              <a:off x="10414003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C014863-AF0E-9C46-90C7-B3193109BCC4}"/>
                    </a:ext>
                  </a:extLst>
                </p:cNvPr>
                <p:cNvSpPr txBox="1"/>
                <p:nvPr/>
              </p:nvSpPr>
              <p:spPr>
                <a:xfrm>
                  <a:off x="4292599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79E57A-5A9F-054D-BC1C-29497AEA4C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599" y="4410666"/>
                  <a:ext cx="38946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2DD7FFD-5578-7D4E-A276-0E27960C9A7C}"/>
                    </a:ext>
                  </a:extLst>
                </p:cNvPr>
                <p:cNvSpPr txBox="1"/>
                <p:nvPr/>
              </p:nvSpPr>
              <p:spPr>
                <a:xfrm>
                  <a:off x="4981574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4A6E620-E93B-364C-91C0-1F9358E4E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574" y="4410666"/>
                  <a:ext cx="38946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0828D5-39FE-7E48-A0D9-8F0D25472D56}"/>
                    </a:ext>
                  </a:extLst>
                </p:cNvPr>
                <p:cNvSpPr txBox="1"/>
                <p:nvPr/>
              </p:nvSpPr>
              <p:spPr>
                <a:xfrm>
                  <a:off x="5643034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98D6F9A-DEFD-834E-8737-0690933825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3034" y="4410666"/>
                  <a:ext cx="38946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4CB2D92-2BCE-D14A-8E0E-D6E1730D101B}"/>
                    </a:ext>
                  </a:extLst>
                </p:cNvPr>
                <p:cNvSpPr txBox="1"/>
                <p:nvPr/>
              </p:nvSpPr>
              <p:spPr>
                <a:xfrm>
                  <a:off x="10297400" y="4406753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4CB2D92-2BCE-D14A-8E0E-D6E1730D1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400" y="4406753"/>
                  <a:ext cx="38946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86A9E5-B066-7146-B649-9E3755279C16}"/>
                    </a:ext>
                  </a:extLst>
                </p:cNvPr>
                <p:cNvSpPr txBox="1"/>
                <p:nvPr/>
              </p:nvSpPr>
              <p:spPr>
                <a:xfrm>
                  <a:off x="6329810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E5DB689-130A-BA46-A151-3BD8B6160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9810" y="4410666"/>
                  <a:ext cx="38946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102761-AB58-6848-87C7-6F78A52167A0}"/>
                    </a:ext>
                  </a:extLst>
                </p:cNvPr>
                <p:cNvSpPr txBox="1"/>
                <p:nvPr/>
              </p:nvSpPr>
              <p:spPr>
                <a:xfrm>
                  <a:off x="7010401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13A872A-6BDE-E94D-B6F2-A40023A48E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401" y="4410666"/>
                  <a:ext cx="38946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34C8FBF-131D-8D49-A412-6A2988046B76}"/>
                    </a:ext>
                  </a:extLst>
                </p:cNvPr>
                <p:cNvSpPr txBox="1"/>
                <p:nvPr/>
              </p:nvSpPr>
              <p:spPr>
                <a:xfrm>
                  <a:off x="7659208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7276918-BF13-B24A-9682-F5AA804445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9208" y="4410666"/>
                  <a:ext cx="38946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19C4B8-5CC8-EF4F-8955-618795C1B193}"/>
                    </a:ext>
                  </a:extLst>
                </p:cNvPr>
                <p:cNvSpPr txBox="1"/>
                <p:nvPr/>
              </p:nvSpPr>
              <p:spPr>
                <a:xfrm>
                  <a:off x="8867500" y="4410513"/>
                  <a:ext cx="5530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19C4B8-5CC8-EF4F-8955-618795C1B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7500" y="4410513"/>
                  <a:ext cx="553004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1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3E6FEB-0C47-2F41-8973-6A8482C676BD}"/>
                    </a:ext>
                  </a:extLst>
                </p:cNvPr>
                <p:cNvSpPr txBox="1"/>
                <p:nvPr/>
              </p:nvSpPr>
              <p:spPr>
                <a:xfrm>
                  <a:off x="9548355" y="4406753"/>
                  <a:ext cx="621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3E6FEB-0C47-2F41-8973-6A8482C67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355" y="4406753"/>
                  <a:ext cx="62119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838CB6-4069-7542-BE02-850DC688D7DE}"/>
              </a:ext>
            </a:extLst>
          </p:cNvPr>
          <p:cNvGrpSpPr/>
          <p:nvPr/>
        </p:nvGrpSpPr>
        <p:grpSpPr>
          <a:xfrm>
            <a:off x="1356361" y="2205338"/>
            <a:ext cx="7315200" cy="2024969"/>
            <a:chOff x="3869268" y="3420695"/>
            <a:chExt cx="7315200" cy="202496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D79B9BB-19BB-6D4F-B4D7-C0D1EBA169B1}"/>
                </a:ext>
              </a:extLst>
            </p:cNvPr>
            <p:cNvGrpSpPr/>
            <p:nvPr/>
          </p:nvGrpSpPr>
          <p:grpSpPr>
            <a:xfrm>
              <a:off x="3869268" y="3420695"/>
              <a:ext cx="7315200" cy="2024969"/>
              <a:chOff x="3869268" y="3420695"/>
              <a:chExt cx="7315200" cy="2024969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65D0A12-8928-ED42-AF84-E2989AFA0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5567" y="3655176"/>
                <a:ext cx="1668901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F47D5CD-0991-5447-ABB7-FBE3B791B3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C46BD0B-095D-CF4D-8E01-8AF8FB00AD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FACC06A-8B48-4E41-9BEA-CF7B4187DCBE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1FF5466-423D-9349-A9F2-0720B243EB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E0B306A-C741-2848-8974-4D5942F0E6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55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A7EF0A3-4DD7-334F-B7BC-9C0120E628B1}"/>
                      </a:ext>
                    </a:extLst>
                  </p:cNvPr>
                  <p:cNvSpPr txBox="1"/>
                  <p:nvPr/>
                </p:nvSpPr>
                <p:spPr>
                  <a:xfrm>
                    <a:off x="9320833" y="5076332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F88D6DA-ACE4-F441-B6BD-374D5A5BC1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20833" y="5076332"/>
                    <a:ext cx="389467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00F72EC-0EE2-5E43-9A5D-3055DCE2DA0D}"/>
                </a:ext>
              </a:extLst>
            </p:cNvPr>
            <p:cNvCxnSpPr/>
            <p:nvPr/>
          </p:nvCxnSpPr>
          <p:spPr>
            <a:xfrm>
              <a:off x="6827167" y="3655176"/>
              <a:ext cx="2688400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FE3ABA5-1501-4A45-98AB-622DC9EAC8B7}"/>
              </a:ext>
            </a:extLst>
          </p:cNvPr>
          <p:cNvSpPr txBox="1"/>
          <p:nvPr/>
        </p:nvSpPr>
        <p:spPr>
          <a:xfrm>
            <a:off x="5183077" y="1962063"/>
            <a:ext cx="113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Predict +1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6C12C3-5344-7241-98B5-5902C4D92223}"/>
              </a:ext>
            </a:extLst>
          </p:cNvPr>
          <p:cNvSpPr txBox="1"/>
          <p:nvPr/>
        </p:nvSpPr>
        <p:spPr>
          <a:xfrm>
            <a:off x="2900173" y="1962063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 -1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76FCC2-C926-944A-BB6B-E5D842CF96F3}"/>
              </a:ext>
            </a:extLst>
          </p:cNvPr>
          <p:cNvSpPr txBox="1"/>
          <p:nvPr/>
        </p:nvSpPr>
        <p:spPr>
          <a:xfrm>
            <a:off x="7162946" y="1962063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 -1</a:t>
            </a:r>
          </a:p>
        </p:txBody>
      </p:sp>
    </p:spTree>
    <p:extLst>
      <p:ext uri="{BB962C8B-B14F-4D97-AF65-F5344CB8AC3E}">
        <p14:creationId xmlns:p14="http://schemas.microsoft.com/office/powerpoint/2010/main" val="130977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8E3E78-B832-B947-94F9-82C6E7C05E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Convex Sets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8E3E78-B832-B947-94F9-82C6E7C05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95B1F2-44F1-494D-BB5C-E20A07966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071871"/>
                <a:ext cx="10515600" cy="1105091"/>
              </a:xfrm>
            </p:spPr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95B1F2-44F1-494D-BB5C-E20A07966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071871"/>
                <a:ext cx="10515600" cy="1105091"/>
              </a:xfrm>
              <a:blipFill>
                <a:blip r:embed="rId3"/>
                <a:stretch>
                  <a:fillRect l="-1086" t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CADD78AC-9461-C04A-8656-A2D6A7D679A7}"/>
              </a:ext>
            </a:extLst>
          </p:cNvPr>
          <p:cNvSpPr/>
          <p:nvPr/>
        </p:nvSpPr>
        <p:spPr>
          <a:xfrm>
            <a:off x="2067512" y="1947672"/>
            <a:ext cx="2155372" cy="2492829"/>
          </a:xfrm>
          <a:custGeom>
            <a:avLst/>
            <a:gdLst>
              <a:gd name="connsiteX0" fmla="*/ 10886 w 2155372"/>
              <a:gd name="connsiteY0" fmla="*/ 0 h 2492829"/>
              <a:gd name="connsiteX1" fmla="*/ 2155372 w 2155372"/>
              <a:gd name="connsiteY1" fmla="*/ 0 h 2492829"/>
              <a:gd name="connsiteX2" fmla="*/ 1077686 w 2155372"/>
              <a:gd name="connsiteY2" fmla="*/ 2492829 h 2492829"/>
              <a:gd name="connsiteX3" fmla="*/ 0 w 2155372"/>
              <a:gd name="connsiteY3" fmla="*/ 2035629 h 2492829"/>
              <a:gd name="connsiteX4" fmla="*/ 10886 w 2155372"/>
              <a:gd name="connsiteY4" fmla="*/ 0 h 249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372" h="2492829">
                <a:moveTo>
                  <a:pt x="10886" y="0"/>
                </a:moveTo>
                <a:lnTo>
                  <a:pt x="2155372" y="0"/>
                </a:lnTo>
                <a:lnTo>
                  <a:pt x="1077686" y="2492829"/>
                </a:lnTo>
                <a:lnTo>
                  <a:pt x="0" y="2035629"/>
                </a:lnTo>
                <a:cubicBezTo>
                  <a:pt x="3629" y="1357086"/>
                  <a:pt x="7257" y="678543"/>
                  <a:pt x="10886" y="0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 +1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319FF-5004-004F-8F99-9BE5BD638857}"/>
              </a:ext>
            </a:extLst>
          </p:cNvPr>
          <p:cNvSpPr txBox="1"/>
          <p:nvPr/>
        </p:nvSpPr>
        <p:spPr>
          <a:xfrm>
            <a:off x="3941064" y="3009420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-1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0F3229-E07F-0044-991A-506A61BC95D0}"/>
              </a:ext>
            </a:extLst>
          </p:cNvPr>
          <p:cNvGrpSpPr/>
          <p:nvPr/>
        </p:nvGrpSpPr>
        <p:grpSpPr>
          <a:xfrm>
            <a:off x="6727444" y="4987596"/>
            <a:ext cx="4191000" cy="1567318"/>
            <a:chOff x="6089904" y="4137930"/>
            <a:chExt cx="4191000" cy="156731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604DE33-22A8-F445-A1A9-CC12F20D54FD}"/>
                </a:ext>
              </a:extLst>
            </p:cNvPr>
            <p:cNvSpPr/>
            <p:nvPr/>
          </p:nvSpPr>
          <p:spPr>
            <a:xfrm>
              <a:off x="6089904" y="4137930"/>
              <a:ext cx="4191000" cy="15673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CFA6CE0-D264-F644-BEC2-57700A9B59BD}"/>
                    </a:ext>
                  </a:extLst>
                </p:cNvPr>
                <p:cNvSpPr txBox="1"/>
                <p:nvPr/>
              </p:nvSpPr>
              <p:spPr>
                <a:xfrm>
                  <a:off x="6270844" y="4282145"/>
                  <a:ext cx="3650551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0" dirty="0">
                      <a:solidFill>
                        <a:schemeClr val="bg1"/>
                      </a:solidFill>
                    </a:rPr>
                    <a:t>Note: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for all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and all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(There are only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possible label 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:r>
                    <a:rPr lang="en-US" sz="2000" dirty="0">
                      <a:solidFill>
                        <a:schemeClr val="bg1"/>
                      </a:solidFill>
                    </a:rPr>
                    <a:t>combinations for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𝑝𝑜𝑖𝑛𝑡𝑠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CFA6CE0-D264-F644-BEC2-57700A9B5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0844" y="4282145"/>
                  <a:ext cx="3650551" cy="1323439"/>
                </a:xfrm>
                <a:prstGeom prst="rect">
                  <a:avLst/>
                </a:prstGeom>
                <a:blipFill>
                  <a:blip r:embed="rId4"/>
                  <a:stretch>
                    <a:fillRect l="-1730" t="-2857" r="-692" b="-76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7443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FDF9-2661-A548-A5C9-0D1D019A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Growth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Largest number of “effective”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can induce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data points</a:t>
                </a:r>
              </a:p>
              <a:p>
                <a:pPr lvl="1"/>
                <a:r>
                  <a:rPr lang="en-US" dirty="0"/>
                  <a:t>A more precise “complexity” measure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Goal: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in finite-hypothesis analysis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Theorem: VC Inequality (1971)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  <a:blipFill>
                <a:blip r:embed="rId2"/>
                <a:stretch>
                  <a:fillRect l="-1086" t="-2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61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Growth Functions for 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2-D Perceptron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669F189-240D-0949-A096-DFDE137B3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05510" y="3275672"/>
            <a:ext cx="2570283" cy="1082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A00F49-906E-9648-A943-E65776093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794" y="169068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382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Growth Functions for 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2-D Perceptron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Exactly calculating the growth function is generally hard!</a:t>
                </a:r>
              </a:p>
              <a:p>
                <a:r>
                  <a:rPr lang="en-US" dirty="0"/>
                  <a:t>Next lecture</a:t>
                </a:r>
              </a:p>
              <a:p>
                <a:pPr lvl="1"/>
                <a:r>
                  <a:rPr lang="en-US" dirty="0"/>
                  <a:t>Discuss how we can “bound” the growth function</a:t>
                </a:r>
              </a:p>
              <a:p>
                <a:pPr lvl="1"/>
                <a:r>
                  <a:rPr lang="en-US" dirty="0"/>
                  <a:t>Introduce the notion of VC dimension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C080E6C-CC38-454B-9991-3BE7A4BF7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794" y="169068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927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Growth Functions for 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2-D Perceptron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Exactly calculating the growth function is generally hard!</a:t>
                </a:r>
              </a:p>
              <a:p>
                <a:endParaRPr lang="en-US" dirty="0"/>
              </a:p>
              <a:p>
                <a:r>
                  <a:rPr lang="en-US" dirty="0"/>
                  <a:t>Goal: “bound” the growth function using some proxy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C080E6C-CC38-454B-9991-3BE7A4BF7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794" y="169068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73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Growth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6325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More definitions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u="sng" dirty="0"/>
                  <a:t>Shatter: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u="sng" dirty="0"/>
                  <a:t>Break point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peek at the key result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(take this as a fact for now)</a:t>
                </a:r>
              </a:p>
              <a:p>
                <a:pPr lvl="1"/>
                <a:r>
                  <a:rPr lang="en-US" dirty="0"/>
                  <a:t>If there are no break points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br>
                  <a:rPr lang="en-US" dirty="0"/>
                </a:br>
                <a:br>
                  <a:rPr lang="en-US" sz="1200" dirty="0">
                    <a:solidFill>
                      <a:schemeClr val="tx1"/>
                    </a:solidFill>
                  </a:rPr>
                </a:br>
                <a:r>
                  <a:rPr lang="en-US" sz="1200" dirty="0">
                    <a:solidFill>
                      <a:schemeClr val="tx1"/>
                    </a:solidFill>
                  </a:rPr>
                  <a:t>	</a:t>
                </a:r>
                <a:r>
                  <a:rPr lang="en-US" dirty="0">
                    <a:solidFill>
                      <a:schemeClr val="tx1"/>
                    </a:solidFill>
                  </a:rPr>
                  <a:t>In particular,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63250" cy="5032375"/>
              </a:xfrm>
              <a:blipFill>
                <a:blip r:embed="rId2"/>
                <a:stretch>
                  <a:fillRect l="-106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2CE66CF-DB4F-1840-9013-01B36A5F95CC}"/>
              </a:ext>
            </a:extLst>
          </p:cNvPr>
          <p:cNvGrpSpPr/>
          <p:nvPr/>
        </p:nvGrpSpPr>
        <p:grpSpPr>
          <a:xfrm>
            <a:off x="8736269" y="5220773"/>
            <a:ext cx="3292007" cy="1517984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44EFFC4-6D29-AB48-8F98-1AAD7A24A089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E700C-2AAC-7946-BE6B-C5698042593D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374876" cy="12620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A bit more accurately: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a14:m>
                  <a:r>
                    <a:rPr lang="en-US" sz="2000" b="0" dirty="0">
                      <a:solidFill>
                        <a:schemeClr val="bg1"/>
                      </a:solidFill>
                    </a:rPr>
                    <a:t>, or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sz="20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E700C-2AAC-7946-BE6B-C56980425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374876" cy="1262011"/>
                </a:xfrm>
                <a:prstGeom prst="rect">
                  <a:avLst/>
                </a:prstGeom>
                <a:blipFill>
                  <a:blip r:embed="rId3"/>
                  <a:stretch>
                    <a:fillRect l="-2174" t="-9375" r="-1304" b="-239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1FEA97-8292-F348-9396-455495FE6D28}"/>
              </a:ext>
            </a:extLst>
          </p:cNvPr>
          <p:cNvCxnSpPr>
            <a:cxnSpLocks/>
          </p:cNvCxnSpPr>
          <p:nvPr/>
        </p:nvCxnSpPr>
        <p:spPr>
          <a:xfrm>
            <a:off x="6096000" y="6476218"/>
            <a:ext cx="2589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31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What are the break points for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D1126E-D701-6B48-B3A1-7A5399969409}"/>
              </a:ext>
            </a:extLst>
          </p:cNvPr>
          <p:cNvGrpSpPr/>
          <p:nvPr/>
        </p:nvGrpSpPr>
        <p:grpSpPr>
          <a:xfrm>
            <a:off x="713597" y="5432887"/>
            <a:ext cx="2884341" cy="936157"/>
            <a:chOff x="1921935" y="2835187"/>
            <a:chExt cx="7315200" cy="271313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50A655-E870-754C-A9BF-5C3FCB0C097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893700"/>
              <a:chOff x="3869268" y="4141358"/>
              <a:chExt cx="7315200" cy="89370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A1B26BF-97F1-9F4F-AF24-F6AA980EC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83AF6D2-FF17-0B44-8737-BFAC6FEFA0DA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8AAE2E9-5906-8349-9659-FCBF5E47D04D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E81EEAF-F253-234D-92E5-15042705E1AF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B52EEBF-CCAA-334D-923D-47BAEA974802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D4E63DB-A0FB-1B45-A946-A14253AD90C4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4A48C47-7477-2D44-8A4D-B1934ECDF3B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EAD5E9-6F52-AF4E-849B-B3FDB594B681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8" cy="624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D9D819E-AA1E-BA49-8E7E-164AB43966CB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08893E-D052-1245-8365-6A53B14E454D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4B1BDE2-5B72-9544-9714-E9DBFB9E7DED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E9F1FD-C920-7B49-95D6-B271E00DC076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4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E9F1FD-C920-7B49-95D6-B271E00DC0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4"/>
                    <a:ext cx="389468" cy="62439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7A2D931-00DC-3547-BCD6-9936B53F57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2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7A2D931-00DC-3547-BCD6-9936B53F57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2" y="4410667"/>
                    <a:ext cx="389468" cy="62439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1B2FB16-A8BF-BF44-AC4E-091D8FA8A220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5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1B2FB16-A8BF-BF44-AC4E-091D8FA8A2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5" y="4410667"/>
                    <a:ext cx="389468" cy="62439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E9981CD-7F6C-F745-8707-395691B88DC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399" y="4406754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E9981CD-7F6C-F745-8707-395691B88D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399" y="4406754"/>
                    <a:ext cx="389468" cy="62439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E9ED3-79A9-5140-8F49-9B9044800028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E9ED3-79A9-5140-8F49-9B90448000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7"/>
                    <a:ext cx="389468" cy="62439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7F89515-5149-9842-9902-A061A38F63B5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7F89515-5149-9842-9902-A061A38F63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7"/>
                    <a:ext cx="389468" cy="62439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A767A91-7379-9548-940A-09D591F41592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A767A91-7379-9548-940A-09D591F415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7"/>
                    <a:ext cx="389468" cy="6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AC3371-7824-3247-8FD8-F4364838DC46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1"/>
                    <a:ext cx="553003" cy="6243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AC3371-7824-3247-8FD8-F4364838DC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1"/>
                    <a:ext cx="553003" cy="6243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D02144E-02C3-7F40-8B4F-A887528F0A5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7" y="4406755"/>
                    <a:ext cx="621194" cy="6243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D02144E-02C3-7F40-8B4F-A887528F0A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7" y="4406755"/>
                    <a:ext cx="621194" cy="62439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38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C44CF5-F20E-2540-B329-C7C99EF821F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280029"/>
              <a:chOff x="3869268" y="3420695"/>
              <a:chExt cx="7315200" cy="2280029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0F224BC-CBF8-EC4A-BD8E-824A0AEF81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83F3E1C-90D7-5040-B818-259DBDE14D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7344BC4-0248-6747-B851-998147F454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4A647B-07FA-B143-9F1E-1BD0B2BA4865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8" cy="6243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4A647B-07FA-B143-9F1E-1BD0B2BA48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8" cy="6243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18BF67-72E3-CF42-BE31-2A3DF5964691}"/>
                </a:ext>
              </a:extLst>
            </p:cNvPr>
            <p:cNvSpPr txBox="1"/>
            <p:nvPr/>
          </p:nvSpPr>
          <p:spPr>
            <a:xfrm>
              <a:off x="5172122" y="2835187"/>
              <a:ext cx="1533507" cy="624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5B3198-2F66-C44B-AC20-B33792F5594E}"/>
                </a:ext>
              </a:extLst>
            </p:cNvPr>
            <p:cNvSpPr txBox="1"/>
            <p:nvPr/>
          </p:nvSpPr>
          <p:spPr>
            <a:xfrm>
              <a:off x="3574003" y="2835187"/>
              <a:ext cx="1484721" cy="624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1A1991-10EA-3E4F-8BF8-7A1091670FE1}"/>
              </a:ext>
            </a:extLst>
          </p:cNvPr>
          <p:cNvGrpSpPr/>
          <p:nvPr/>
        </p:nvGrpSpPr>
        <p:grpSpPr>
          <a:xfrm>
            <a:off x="4087161" y="5416492"/>
            <a:ext cx="2884342" cy="1037468"/>
            <a:chOff x="1752601" y="3367233"/>
            <a:chExt cx="7315200" cy="263120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1CA82DF-E896-E64D-A43B-B8942257507D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815713"/>
              <a:chOff x="3869268" y="4141358"/>
              <a:chExt cx="7315200" cy="815713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5A1B2D3-B91C-FF49-B160-32A9D6CDC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83BDAF5-2DFF-9D42-B2FA-A7F80A2083FB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AD0845B-0925-D848-B4AF-3A73589681C1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4DDEA48-5CD0-3F49-B657-3EADF9095F18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650FA09-6971-D348-9327-6F2B0A23872F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E0E14EA-1484-8741-833C-27B19A88C1E4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8F38487-F25A-A144-8B59-B33095756C9A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F4E231-A541-224B-92C9-DA2ABA69449F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8" cy="546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5C8EA2D-BC98-8948-89E7-9B3D21C71558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1FD163F-2CE3-E945-A1E8-3026F9BC7C60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059E382-DB56-5F42-8527-7BA0D6131F8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F9FA095-1FAF-1344-A0FC-FC5BC13432A0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4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F9FA095-1FAF-1344-A0FC-FC5BC1343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4"/>
                    <a:ext cx="389468" cy="54640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D4C607-D7FC-9F44-9F0B-BBB8158F5B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D4C607-D7FC-9F44-9F0B-BBB8158F5B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7"/>
                    <a:ext cx="389468" cy="54640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0A3214D-01C1-2C4E-BA71-7A127F60848C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0A3214D-01C1-2C4E-BA71-7A127F6084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7"/>
                    <a:ext cx="389468" cy="54640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C5EE77B-188E-1E43-9131-B22E67E0FCA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C5EE77B-188E-1E43-9131-B22E67E0FC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8" cy="54640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40363E-9DD0-0344-9D89-2625EB001082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1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40363E-9DD0-0344-9D89-2625EB001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1" y="4410667"/>
                    <a:ext cx="389468" cy="54640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2B40BC7-D13E-AA41-9365-AC77AB318C5C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2B40BC7-D13E-AA41-9365-AC77AB318C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7"/>
                    <a:ext cx="389468" cy="54640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07E70A3-5DA6-4C49-8457-06E76580EA40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07E70A3-5DA6-4C49-8457-06E76580EA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7"/>
                    <a:ext cx="389468" cy="54640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40CED82-D660-AD41-BCFA-AD009641CFDB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8" y="4410512"/>
                    <a:ext cx="553003" cy="5464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40CED82-D660-AD41-BCFA-AD009641CF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8" y="4410512"/>
                    <a:ext cx="553003" cy="546403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3C7A5F4-EEA8-F34C-ABD1-D2C9F2842BA8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5" y="4406754"/>
                    <a:ext cx="621193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3C7A5F4-EEA8-F34C-ABD1-D2C9F2842B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5" y="4406754"/>
                    <a:ext cx="621193" cy="54640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AF50FF-EDA3-784F-BBEE-BD3A5B5DD8F1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202040"/>
              <a:chOff x="3869268" y="3420695"/>
              <a:chExt cx="7315200" cy="220204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A55C1EC-476E-764F-AF32-A246884950BE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202040"/>
                <a:chOff x="3869268" y="3420695"/>
                <a:chExt cx="7315200" cy="2202040"/>
              </a:xfrm>
            </p:grpSpPr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DEE65263-2562-2341-8D84-37376FA5B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C43E583D-21D3-1D40-8130-3060A4A328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7FFF835E-5F52-7046-8527-6C8F5EF3C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8E40A9F-5688-734E-AB57-3458CB874E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2" y="5076331"/>
                      <a:ext cx="389468" cy="5464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8E40A9F-5688-734E-AB57-3458CB874E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2" y="5076331"/>
                      <a:ext cx="389468" cy="546404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47154EC-5525-1C46-A3BB-FED4AD1F6C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778715D6-F4D4-8944-8983-A19D34AD4E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1"/>
                      <a:ext cx="389468" cy="5464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778715D6-F4D4-8944-8983-A19D34AD4E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1"/>
                      <a:ext cx="389468" cy="546404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D2ED3F6-77D7-6C4A-AAA0-F08843A3595D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CEAB01-8890-8146-B473-9E5EF0113526}"/>
                </a:ext>
              </a:extLst>
            </p:cNvPr>
            <p:cNvSpPr txBox="1"/>
            <p:nvPr/>
          </p:nvSpPr>
          <p:spPr>
            <a:xfrm>
              <a:off x="5500509" y="3367233"/>
              <a:ext cx="1533507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98B769A-7287-8540-B517-A2430B5B2C73}"/>
                </a:ext>
              </a:extLst>
            </p:cNvPr>
            <p:cNvSpPr txBox="1"/>
            <p:nvPr/>
          </p:nvSpPr>
          <p:spPr>
            <a:xfrm>
              <a:off x="3217606" y="3367233"/>
              <a:ext cx="1484721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CF513D-1E86-6A4B-B482-CB332B57528B}"/>
                </a:ext>
              </a:extLst>
            </p:cNvPr>
            <p:cNvSpPr txBox="1"/>
            <p:nvPr/>
          </p:nvSpPr>
          <p:spPr>
            <a:xfrm>
              <a:off x="7480375" y="3367233"/>
              <a:ext cx="1484721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656BE32-A305-1C4F-B5A2-2677F364E72A}"/>
              </a:ext>
            </a:extLst>
          </p:cNvPr>
          <p:cNvGrpSpPr/>
          <p:nvPr/>
        </p:nvGrpSpPr>
        <p:grpSpPr>
          <a:xfrm>
            <a:off x="7712547" y="5447078"/>
            <a:ext cx="1671694" cy="1112218"/>
            <a:chOff x="7717374" y="4558305"/>
            <a:chExt cx="2025994" cy="1317958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2D4FB639-49F8-3D42-954F-94AFB185DBCB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solidFill>
                    <a:schemeClr val="tx1"/>
                  </a:solidFill>
                </a:rPr>
                <a:t>Predcit</a:t>
              </a:r>
              <a:r>
                <a:rPr lang="en-US" sz="8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778A34-D57B-DC47-9796-696A33EE1F2D}"/>
                </a:ext>
              </a:extLst>
            </p:cNvPr>
            <p:cNvSpPr txBox="1"/>
            <p:nvPr/>
          </p:nvSpPr>
          <p:spPr>
            <a:xfrm>
              <a:off x="8864930" y="5078783"/>
              <a:ext cx="878438" cy="571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Predict -1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EC6463C3-0A14-924F-84E7-7434BC18555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533" y="5296164"/>
            <a:ext cx="1349656" cy="136950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E4FA2FB-74C0-754B-93DE-3313095ABEC8}"/>
              </a:ext>
            </a:extLst>
          </p:cNvPr>
          <p:cNvSpPr txBox="1"/>
          <p:nvPr/>
        </p:nvSpPr>
        <p:spPr>
          <a:xfrm>
            <a:off x="605935" y="4804168"/>
            <a:ext cx="161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Positive Rays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93662ED-85A2-A647-9D12-12584AA5037A}"/>
              </a:ext>
            </a:extLst>
          </p:cNvPr>
          <p:cNvSpPr txBox="1"/>
          <p:nvPr/>
        </p:nvSpPr>
        <p:spPr>
          <a:xfrm>
            <a:off x="4077981" y="4804168"/>
            <a:ext cx="199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Positive Intervals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AF5E66C-EE20-7548-9A4B-64A185EA75CB}"/>
              </a:ext>
            </a:extLst>
          </p:cNvPr>
          <p:cNvSpPr txBox="1"/>
          <p:nvPr/>
        </p:nvSpPr>
        <p:spPr>
          <a:xfrm>
            <a:off x="7497837" y="4804168"/>
            <a:ext cx="152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Convex Sets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BBC66FC-B882-5740-9F3F-F1385F3EB66D}"/>
              </a:ext>
            </a:extLst>
          </p:cNvPr>
          <p:cNvSpPr txBox="1"/>
          <p:nvPr/>
        </p:nvSpPr>
        <p:spPr>
          <a:xfrm>
            <a:off x="10119117" y="4803742"/>
            <a:ext cx="183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2-D Perceptron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4027D34-1E95-B448-BCF0-01830C0B97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B27047-1666-B5E1-A693-5C44F362A67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36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3" grpId="0"/>
      <p:bldP spid="74" grpId="0"/>
      <p:bldP spid="75" grpId="0"/>
      <p:bldP spid="7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52C49-8860-DB4A-9788-F7CC23E33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45526248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202703" r="-93413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411111" r="-93413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83A7F-BA21-2440-88BE-246891F22059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83A7F-BA21-2440-88BE-246891F22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F9815A-A3FA-304D-917E-93D392EC508A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F9815A-A3FA-304D-917E-93D392EC5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6BFA4-8BBE-E249-A700-7E862CED9134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6BFA4-8BBE-E249-A700-7E862CED9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6548AA-3ABF-384E-8199-0ACAA11696CD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6548AA-3ABF-384E-8199-0ACAA1169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7774034-B75B-5646-AE89-4758BF1FBC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0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75419187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BC24BD-EE88-7646-93FC-07D088E53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ECE8E-3409-8A4F-97A9-0DE04B8BB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114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202703" r="-93413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411111" r="-93413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BC24BD-EE88-7646-93FC-07D088E53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ECE8E-3409-8A4F-97A9-0DE04B8BB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8956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89569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012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Break Points?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(Again, take it as a fact for now)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sz="1000" dirty="0"/>
              </a:p>
              <a:p>
                <a:r>
                  <a:rPr lang="en-US" dirty="0"/>
                  <a:t>Rephrase the above theorem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We can “bound” the growth function without knowing it exactly.</a:t>
                </a:r>
              </a:p>
              <a:p>
                <a:pPr lvl="1"/>
                <a:r>
                  <a:rPr lang="en-US" dirty="0"/>
                  <a:t>Find break point!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1086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44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Break Points?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VC Generalization Bound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the following discussion, we </a:t>
                </a:r>
                <a:r>
                  <a:rPr lang="en-US" u="sng" dirty="0"/>
                  <a:t>treat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u="sng" dirty="0"/>
                  <a:t> as a constant </a:t>
                </a:r>
                <a:br>
                  <a:rPr lang="en-US" dirty="0"/>
                </a:br>
                <a:r>
                  <a:rPr lang="en-US" dirty="0"/>
                  <a:t>[i.e., with high probability, the following is true]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[For example, we can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 to be a small constant, say 0.01. Then every time we wrote the above inequality, we mean that it is true with probability at least 99%.]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1086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2C5AAF5-5865-2341-A46D-3D9CCE63A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472" y="268391"/>
            <a:ext cx="6314822" cy="14994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255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0805"/>
            <a:ext cx="10515600" cy="1325563"/>
          </a:xfrm>
        </p:spPr>
        <p:txBody>
          <a:bodyPr/>
          <a:lstStyle/>
          <a:p>
            <a:r>
              <a:rPr lang="en-US" dirty="0"/>
              <a:t>Applying Break Points in VC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/>
              </a:bodyPr>
              <a:lstStyle/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there are no break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b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  <a:t>    	</a:t>
                </a:r>
                <a:b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  <a:t>	</a:t>
                </a: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(This implies that we can’t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 even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break point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1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7D8C6A2-A19C-B447-856C-67DED86E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08" y="1627799"/>
            <a:ext cx="6314822" cy="149944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2640098-F61B-5340-ABF1-CF1F4D4B27CB}"/>
              </a:ext>
            </a:extLst>
          </p:cNvPr>
          <p:cNvGrpSpPr/>
          <p:nvPr/>
        </p:nvGrpSpPr>
        <p:grpSpPr>
          <a:xfrm>
            <a:off x="500506" y="1627798"/>
            <a:ext cx="4538472" cy="1499449"/>
            <a:chOff x="454152" y="909519"/>
            <a:chExt cx="4762500" cy="149944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8ECC00-9B2A-2640-8020-6ED0D894A553}"/>
                </a:ext>
              </a:extLst>
            </p:cNvPr>
            <p:cNvSpPr/>
            <p:nvPr/>
          </p:nvSpPr>
          <p:spPr>
            <a:xfrm>
              <a:off x="454152" y="909519"/>
              <a:ext cx="4762500" cy="14994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5BC70C-3C8B-9446-AB29-875315287BD0}"/>
                    </a:ext>
                  </a:extLst>
                </p:cNvPr>
                <p:cNvSpPr txBox="1"/>
                <p:nvPr/>
              </p:nvSpPr>
              <p:spPr>
                <a:xfrm>
                  <a:off x="478572" y="980387"/>
                  <a:ext cx="4316566" cy="10224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VC Bound: </a:t>
                  </a:r>
                  <a:br>
                    <a:rPr lang="en-US" sz="2000" dirty="0"/>
                  </a:br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rad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5BC70C-3C8B-9446-AB29-875315287B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72" y="980387"/>
                  <a:ext cx="4316566" cy="1022459"/>
                </a:xfrm>
                <a:prstGeom prst="rect">
                  <a:avLst/>
                </a:prstGeom>
                <a:blipFill>
                  <a:blip r:embed="rId4"/>
                  <a:stretch>
                    <a:fillRect l="-1231" t="-2439" r="-1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Cross 9">
            <a:extLst>
              <a:ext uri="{FF2B5EF4-FFF2-40B4-BE49-F238E27FC236}">
                <a16:creationId xmlns:a16="http://schemas.microsoft.com/office/drawing/2014/main" id="{03A75483-395C-9C47-B58A-7EBDCEEEAF4C}"/>
              </a:ext>
            </a:extLst>
          </p:cNvPr>
          <p:cNvSpPr/>
          <p:nvPr/>
        </p:nvSpPr>
        <p:spPr>
          <a:xfrm>
            <a:off x="5151120" y="2209895"/>
            <a:ext cx="451104" cy="432816"/>
          </a:xfrm>
          <a:prstGeom prst="plus">
            <a:avLst>
              <a:gd name="adj" fmla="val 35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means, 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23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Statements:</a:t>
                </a:r>
              </a:p>
              <a:p>
                <a:pPr lvl="1"/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With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probability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US" dirty="0"/>
                      <m:t>, 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With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probability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US" dirty="0"/>
                      <m:t>, 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767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731-3667-534A-A214-212CE295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72092" cy="1325563"/>
          </a:xfrm>
        </p:spPr>
        <p:txBody>
          <a:bodyPr/>
          <a:lstStyle/>
          <a:p>
            <a:r>
              <a:rPr lang="en-US"/>
              <a:t>Discussion/Interpretation on the learning bound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as a proxy measure on the “complexity”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Our ultimate goal is to have a </a:t>
                </a:r>
                <a:r>
                  <a:rPr lang="en-US" dirty="0">
                    <a:solidFill>
                      <a:schemeClr val="accent2"/>
                    </a:solidFill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is a tradeoff of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(what “learning model” to use)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 (more hypothesis to “fit” the training data)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b="0" dirty="0"/>
              </a:p>
              <a:p>
                <a:pPr lvl="2"/>
                <a:endParaRPr lang="en-US" sz="200" b="0" dirty="0"/>
              </a:p>
              <a:p>
                <a:pPr lvl="1"/>
                <a:r>
                  <a:rPr lang="en-US" dirty="0"/>
                  <a:t>It also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number of data points you have</a:t>
                </a:r>
              </a:p>
              <a:p>
                <a:pPr lvl="2"/>
                <a:r>
                  <a:rPr lang="en-US" sz="2400" dirty="0"/>
                  <a:t>A small number of data points =&gt; use simple models (e.g., linear models)</a:t>
                </a:r>
              </a:p>
              <a:p>
                <a:pPr lvl="2"/>
                <a:r>
                  <a:rPr lang="en-US" sz="2400" dirty="0"/>
                  <a:t>Complex models (e.g., deep learning) work when you have a lot of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  <a:blipFill>
                <a:blip r:embed="rId2"/>
                <a:stretch>
                  <a:fillRect l="-99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712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8696B-495C-5848-A033-5944CCFF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546507-8E84-7A49-98FC-553A76628143}"/>
              </a:ext>
            </a:extLst>
          </p:cNvPr>
          <p:cNvSpPr/>
          <p:nvPr/>
        </p:nvSpPr>
        <p:spPr>
          <a:xfrm>
            <a:off x="5682781" y="873302"/>
            <a:ext cx="4611925" cy="248972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33444-7A77-314B-A6FB-79E0AE8197A4}"/>
              </a:ext>
            </a:extLst>
          </p:cNvPr>
          <p:cNvSpPr txBox="1"/>
          <p:nvPr/>
        </p:nvSpPr>
        <p:spPr>
          <a:xfrm>
            <a:off x="6647369" y="297951"/>
            <a:ext cx="478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Key assumption in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72662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01EE-6A44-FF49-A966-5E52AE61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/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𝝂</m:t>
                                  </m:r>
                                </m:e>
                              </m:d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</m:e>
                      </m:func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blipFill>
                <a:blip r:embed="rId2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255075" y="2156735"/>
            <a:ext cx="5369169" cy="3491006"/>
            <a:chOff x="6096000" y="2741765"/>
            <a:chExt cx="5626100" cy="36580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/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blipFill>
                <a:blip r:embed="rId4"/>
                <a:stretch>
                  <a:fillRect l="-2353" t="-3472" r="-1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4B15271-BF83-9F4B-B6CC-BB796EA6465C}"/>
              </a:ext>
            </a:extLst>
          </p:cNvPr>
          <p:cNvGrpSpPr/>
          <p:nvPr/>
        </p:nvGrpSpPr>
        <p:grpSpPr>
          <a:xfrm>
            <a:off x="6567758" y="4985557"/>
            <a:ext cx="3814763" cy="1585235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BEA1474-D058-004F-BED7-9309CCB0CF42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Informal intuitions of notations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# sample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probability of “bad” event</a:t>
                  </a:r>
                </a:p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error of estimation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blipFill>
                  <a:blip r:embed="rId5"/>
                  <a:stretch>
                    <a:fillRect l="-1471" t="-1905" r="-73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32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 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Fix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endParaRPr lang="en-US" sz="6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𝕝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accent2"/>
                    </a:solidFill>
                  </a:rPr>
                  <a:t>[In-sample error, analogy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𝜈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]</a:t>
                </a:r>
              </a:p>
              <a:p>
                <a:pPr lvl="1"/>
                <a:endParaRPr lang="en-US" sz="1200" b="1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dirty="0"/>
                  <a:t>          </a:t>
                </a:r>
                <a:r>
                  <a:rPr lang="en-US" dirty="0">
                    <a:solidFill>
                      <a:schemeClr val="accent2"/>
                    </a:solidFill>
                  </a:rPr>
                  <a:t>[Out-of-sample error, analogy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]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Apply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𝒉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𝒉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b="1" dirty="0"/>
              </a:p>
              <a:p>
                <a:endParaRPr lang="en-US" dirty="0"/>
              </a:p>
              <a:p>
                <a:r>
                  <a:rPr lang="en-US" dirty="0"/>
                  <a:t>This is </a:t>
                </a:r>
                <a:r>
                  <a:rPr lang="en-US" i="1" dirty="0"/>
                  <a:t>verification</a:t>
                </a:r>
                <a:r>
                  <a:rPr lang="en-US" dirty="0"/>
                  <a:t>, not </a:t>
                </a:r>
                <a:r>
                  <a:rPr lang="en-US" i="1" dirty="0"/>
                  <a:t>learning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  <a:blipFill>
                <a:blip r:embed="rId2"/>
                <a:stretch>
                  <a:fillRect l="-965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2CEB4E4-6991-CA4D-9EA8-FB7A154AB235}"/>
              </a:ext>
            </a:extLst>
          </p:cNvPr>
          <p:cNvGrpSpPr/>
          <p:nvPr/>
        </p:nvGrpSpPr>
        <p:grpSpPr>
          <a:xfrm>
            <a:off x="7936035" y="365125"/>
            <a:ext cx="2829501" cy="1839727"/>
            <a:chOff x="6096000" y="2741765"/>
            <a:chExt cx="5626100" cy="36580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CBC885-DB0D-1645-92C1-3CD532A66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7B5BA-A069-944D-97A3-058873BD327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99E168-C31E-6749-ADB4-FEC32D403F74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8550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A927-EBA8-AD4F-BF59-7C73507F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  for any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  <a:blipFill>
                <a:blip r:embed="rId2"/>
                <a:stretch>
                  <a:fillRect l="-90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F378449-A929-1247-B788-6601451232AC}"/>
                  </a:ext>
                </a:extLst>
              </p:cNvPr>
              <p:cNvSpPr/>
              <p:nvPr/>
            </p:nvSpPr>
            <p:spPr>
              <a:xfrm>
                <a:off x="1838213" y="4828840"/>
                <a:ext cx="7332681" cy="1975372"/>
              </a:xfrm>
              <a:prstGeom prst="roundRect">
                <a:avLst>
                  <a:gd name="adj" fmla="val 9291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Intuitions:</a:t>
                </a:r>
                <a:br>
                  <a:rPr lang="en-US" u="sng" dirty="0"/>
                </a:br>
                <a:r>
                  <a:rPr lang="en-US" dirty="0"/>
                  <a:t>1. Bad event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selected within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=&gt;  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within the union of the bad events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2.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sz="200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 each of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follows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Hoeffding’s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inequality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F378449-A929-1247-B788-660145123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213" y="4828840"/>
                <a:ext cx="7332681" cy="1975372"/>
              </a:xfrm>
              <a:prstGeom prst="roundRect">
                <a:avLst>
                  <a:gd name="adj" fmla="val 9291"/>
                </a:avLst>
              </a:prstGeom>
              <a:blipFill>
                <a:blip r:embed="rId3"/>
                <a:stretch>
                  <a:fillRect t="-1899" b="-5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47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232814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14825</TotalTime>
  <Words>2874</Words>
  <Application>Microsoft Macintosh PowerPoint</Application>
  <PresentationFormat>Widescreen</PresentationFormat>
  <Paragraphs>647</Paragraphs>
  <Slides>46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Homework 1</vt:lpstr>
      <vt:lpstr>Logistics: Office Hours</vt:lpstr>
      <vt:lpstr>Recap</vt:lpstr>
      <vt:lpstr>PowerPoint Presentation</vt:lpstr>
      <vt:lpstr>Hoeffding’s Inequality</vt:lpstr>
      <vt:lpstr>Connection to Learning</vt:lpstr>
      <vt:lpstr>Connection to “Real” Learning</vt:lpstr>
      <vt:lpstr>Today’s Lecture</vt:lpstr>
      <vt:lpstr>Revisit the learning problem</vt:lpstr>
      <vt:lpstr>PowerPoint Presentation</vt:lpstr>
      <vt:lpstr>Goal: g≈f</vt:lpstr>
      <vt:lpstr>How to choose the error function?</vt:lpstr>
      <vt:lpstr>How to choose the error function?</vt:lpstr>
      <vt:lpstr>How to choose the error function?</vt:lpstr>
      <vt:lpstr>PowerPoint Presentation</vt:lpstr>
      <vt:lpstr>Noisy Target</vt:lpstr>
      <vt:lpstr>PowerPoint Presentation</vt:lpstr>
      <vt:lpstr>Theory of Generalization</vt:lpstr>
      <vt:lpstr>Revisit the “Multi-Hypothesis” Bound</vt:lpstr>
      <vt:lpstr>What if M is infinite?</vt:lpstr>
      <vt:lpstr>Key Intuitions in the Multi-Hypothesis Analysis</vt:lpstr>
      <vt:lpstr>Do Bad Events Overlap?</vt:lpstr>
      <vt:lpstr>What Can We Do?</vt:lpstr>
      <vt:lpstr>What Can We Do?</vt:lpstr>
      <vt:lpstr>More Formal Definitions</vt:lpstr>
      <vt:lpstr>Example: H= Positive Rays</vt:lpstr>
      <vt:lpstr>Example: H= Positive Rays</vt:lpstr>
      <vt:lpstr>What is m_H (N)?</vt:lpstr>
      <vt:lpstr>Example: H= Positive Intervals</vt:lpstr>
      <vt:lpstr>Example: H= Convex Sets</vt:lpstr>
      <vt:lpstr>Why Growth Function?</vt:lpstr>
      <vt:lpstr>Growth Functions for Other H</vt:lpstr>
      <vt:lpstr>Growth Functions for Other H</vt:lpstr>
      <vt:lpstr>Growth Functions for Other H</vt:lpstr>
      <vt:lpstr>Bounding Growth Function</vt:lpstr>
      <vt:lpstr>Practice</vt:lpstr>
      <vt:lpstr>Practice</vt:lpstr>
      <vt:lpstr>Practice</vt:lpstr>
      <vt:lpstr>Practice</vt:lpstr>
      <vt:lpstr>Why Break Points?</vt:lpstr>
      <vt:lpstr>Why Break Points?</vt:lpstr>
      <vt:lpstr>Applying Break Points in VC Bound</vt:lpstr>
      <vt:lpstr>Interpreting</vt:lpstr>
      <vt:lpstr>Interpreting</vt:lpstr>
      <vt:lpstr>Discussion/Interpretation on the learning bound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1403</cp:revision>
  <cp:lastPrinted>2021-02-04T00:50:38Z</cp:lastPrinted>
  <dcterms:created xsi:type="dcterms:W3CDTF">2017-08-24T15:35:37Z</dcterms:created>
  <dcterms:modified xsi:type="dcterms:W3CDTF">2022-09-08T19:12:39Z</dcterms:modified>
</cp:coreProperties>
</file>